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256" r:id="rId2"/>
    <p:sldId id="261" r:id="rId3"/>
    <p:sldId id="321" r:id="rId4"/>
    <p:sldId id="287" r:id="rId5"/>
    <p:sldId id="262" r:id="rId6"/>
    <p:sldId id="258" r:id="rId7"/>
    <p:sldId id="259" r:id="rId8"/>
    <p:sldId id="260" r:id="rId9"/>
    <p:sldId id="263" r:id="rId10"/>
    <p:sldId id="264" r:id="rId11"/>
    <p:sldId id="265" r:id="rId12"/>
    <p:sldId id="269" r:id="rId13"/>
    <p:sldId id="270" r:id="rId14"/>
    <p:sldId id="266" r:id="rId15"/>
    <p:sldId id="267" r:id="rId16"/>
    <p:sldId id="278" r:id="rId17"/>
    <p:sldId id="268" r:id="rId18"/>
    <p:sldId id="295" r:id="rId19"/>
    <p:sldId id="271" r:id="rId20"/>
    <p:sldId id="272" r:id="rId21"/>
    <p:sldId id="273" r:id="rId22"/>
    <p:sldId id="274" r:id="rId23"/>
    <p:sldId id="276" r:id="rId24"/>
    <p:sldId id="275" r:id="rId25"/>
    <p:sldId id="289" r:id="rId26"/>
    <p:sldId id="294" r:id="rId27"/>
    <p:sldId id="297" r:id="rId28"/>
    <p:sldId id="298" r:id="rId29"/>
    <p:sldId id="299" r:id="rId30"/>
    <p:sldId id="320" r:id="rId31"/>
    <p:sldId id="288" r:id="rId32"/>
    <p:sldId id="286" r:id="rId33"/>
    <p:sldId id="284" r:id="rId34"/>
    <p:sldId id="277" r:id="rId35"/>
    <p:sldId id="279" r:id="rId36"/>
    <p:sldId id="292" r:id="rId37"/>
    <p:sldId id="301" r:id="rId38"/>
    <p:sldId id="302" r:id="rId39"/>
    <p:sldId id="303" r:id="rId40"/>
    <p:sldId id="304" r:id="rId41"/>
    <p:sldId id="305" r:id="rId42"/>
    <p:sldId id="293" r:id="rId43"/>
    <p:sldId id="281" r:id="rId44"/>
    <p:sldId id="282" r:id="rId45"/>
    <p:sldId id="306" r:id="rId46"/>
    <p:sldId id="296" r:id="rId47"/>
    <p:sldId id="307" r:id="rId48"/>
    <p:sldId id="308" r:id="rId49"/>
    <p:sldId id="309" r:id="rId50"/>
    <p:sldId id="310" r:id="rId51"/>
    <p:sldId id="311" r:id="rId52"/>
    <p:sldId id="312" r:id="rId53"/>
    <p:sldId id="283" r:id="rId54"/>
    <p:sldId id="313" r:id="rId55"/>
    <p:sldId id="314" r:id="rId56"/>
    <p:sldId id="315" r:id="rId57"/>
    <p:sldId id="316" r:id="rId58"/>
    <p:sldId id="317" r:id="rId59"/>
    <p:sldId id="285" r:id="rId60"/>
    <p:sldId id="318" r:id="rId61"/>
    <p:sldId id="280" r:id="rId62"/>
    <p:sldId id="291" r:id="rId63"/>
    <p:sldId id="290" r:id="rId64"/>
    <p:sldId id="319" r:id="rId6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  <p:clrMru>
    <a:srgbClr val="803B02"/>
    <a:srgbClr val="723114"/>
    <a:srgbClr val="FF99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002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-3888" y="-9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010C3D-7E64-463E-A46E-BAA522E1059F}" type="doc">
      <dgm:prSet loTypeId="urn:microsoft.com/office/officeart/2005/8/layout/cycle7" loCatId="cycle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22D97858-099B-4B81-A23F-F1D262A975BC}">
      <dgm:prSet phldrT="[Текст]" custT="1"/>
      <dgm:spPr/>
      <dgm:t>
        <a:bodyPr/>
        <a:lstStyle/>
        <a:p>
          <a:r>
            <a:rPr lang="ru-RU" sz="2200" b="1" dirty="0" smtClean="0">
              <a:latin typeface="Times New Roman" pitchFamily="18" charset="0"/>
              <a:cs typeface="Times New Roman" pitchFamily="18" charset="0"/>
            </a:rPr>
            <a:t>Социальная напряженность в деревне</a:t>
          </a:r>
          <a:endParaRPr lang="ru-RU" sz="2200" b="1" dirty="0">
            <a:latin typeface="Times New Roman" pitchFamily="18" charset="0"/>
            <a:cs typeface="Times New Roman" pitchFamily="18" charset="0"/>
          </a:endParaRPr>
        </a:p>
      </dgm:t>
    </dgm:pt>
    <dgm:pt modelId="{CB30B2AD-D701-4AA4-A186-DD164165D0B5}" type="parTrans" cxnId="{A27AE5EF-84CA-4991-B8F0-2BB0E1F150B7}">
      <dgm:prSet/>
      <dgm:spPr/>
      <dgm:t>
        <a:bodyPr/>
        <a:lstStyle/>
        <a:p>
          <a:endParaRPr lang="ru-RU"/>
        </a:p>
      </dgm:t>
    </dgm:pt>
    <dgm:pt modelId="{BA187390-9ADF-488E-A9E1-34B90F5F135F}" type="sibTrans" cxnId="{A27AE5EF-84CA-4991-B8F0-2BB0E1F150B7}">
      <dgm:prSet/>
      <dgm:spPr>
        <a:ln w="19050">
          <a:solidFill>
            <a:srgbClr val="723114"/>
          </a:solidFill>
        </a:ln>
      </dgm:spPr>
      <dgm:t>
        <a:bodyPr/>
        <a:lstStyle/>
        <a:p>
          <a:endParaRPr lang="ru-RU"/>
        </a:p>
      </dgm:t>
    </dgm:pt>
    <dgm:pt modelId="{BE0F5A49-4540-4A5A-B618-F62CF05B22A8}">
      <dgm:prSet phldrT="[Текст]" custT="1"/>
      <dgm:spPr/>
      <dgm:t>
        <a:bodyPr/>
        <a:lstStyle/>
        <a:p>
          <a:r>
            <a:rPr lang="ru-RU" sz="2200" b="1" dirty="0" smtClean="0">
              <a:latin typeface="Times New Roman" pitchFamily="18" charset="0"/>
              <a:cs typeface="Times New Roman" pitchFamily="18" charset="0"/>
            </a:rPr>
            <a:t>Низкий уровень агрокультуры</a:t>
          </a:r>
          <a:endParaRPr lang="ru-RU" sz="2200" b="1" dirty="0">
            <a:latin typeface="Times New Roman" pitchFamily="18" charset="0"/>
            <a:cs typeface="Times New Roman" pitchFamily="18" charset="0"/>
          </a:endParaRPr>
        </a:p>
      </dgm:t>
    </dgm:pt>
    <dgm:pt modelId="{550028A8-D88B-4119-AA71-22DA1A8BB361}" type="parTrans" cxnId="{52B0F1CC-EBE6-4DC1-8414-2C599AFE9C5F}">
      <dgm:prSet/>
      <dgm:spPr/>
      <dgm:t>
        <a:bodyPr/>
        <a:lstStyle/>
        <a:p>
          <a:endParaRPr lang="ru-RU"/>
        </a:p>
      </dgm:t>
    </dgm:pt>
    <dgm:pt modelId="{C9F35F4A-C925-40F1-97CB-211DB5164AF7}" type="sibTrans" cxnId="{52B0F1CC-EBE6-4DC1-8414-2C599AFE9C5F}">
      <dgm:prSet/>
      <dgm:spPr>
        <a:ln w="19050">
          <a:solidFill>
            <a:srgbClr val="723114"/>
          </a:solidFill>
        </a:ln>
      </dgm:spPr>
      <dgm:t>
        <a:bodyPr/>
        <a:lstStyle/>
        <a:p>
          <a:endParaRPr lang="ru-RU"/>
        </a:p>
      </dgm:t>
    </dgm:pt>
    <dgm:pt modelId="{FC47EDF4-CCC4-4196-8F59-A9FE34130D0A}">
      <dgm:prSet phldrT="[Текст]" custT="1"/>
      <dgm:spPr/>
      <dgm:t>
        <a:bodyPr/>
        <a:lstStyle/>
        <a:p>
          <a:r>
            <a:rPr lang="ru-RU" sz="2100" b="1" dirty="0" smtClean="0">
              <a:latin typeface="Times New Roman" pitchFamily="18" charset="0"/>
              <a:cs typeface="Times New Roman" pitchFamily="18" charset="0"/>
            </a:rPr>
            <a:t>СТОЛЫПИНСКАЯ АГРАРНАЯ РЕФОРМА</a:t>
          </a:r>
          <a:endParaRPr lang="ru-RU" sz="2100" b="1" dirty="0">
            <a:latin typeface="Times New Roman" pitchFamily="18" charset="0"/>
            <a:cs typeface="Times New Roman" pitchFamily="18" charset="0"/>
          </a:endParaRPr>
        </a:p>
      </dgm:t>
    </dgm:pt>
    <dgm:pt modelId="{BA535460-F039-4E08-B126-09F18C97A361}" type="parTrans" cxnId="{7053664C-2BDF-403B-A7C8-13DCF1C54E5F}">
      <dgm:prSet/>
      <dgm:spPr/>
      <dgm:t>
        <a:bodyPr/>
        <a:lstStyle/>
        <a:p>
          <a:endParaRPr lang="ru-RU"/>
        </a:p>
      </dgm:t>
    </dgm:pt>
    <dgm:pt modelId="{CBE3CB66-C8E7-4DA0-B8C3-4771645B2ED4}" type="sibTrans" cxnId="{7053664C-2BDF-403B-A7C8-13DCF1C54E5F}">
      <dgm:prSet/>
      <dgm:spPr>
        <a:ln w="19050">
          <a:solidFill>
            <a:srgbClr val="723114"/>
          </a:solidFill>
        </a:ln>
      </dgm:spPr>
      <dgm:t>
        <a:bodyPr/>
        <a:lstStyle/>
        <a:p>
          <a:endParaRPr lang="ru-RU"/>
        </a:p>
      </dgm:t>
    </dgm:pt>
    <dgm:pt modelId="{76F0C6ED-2605-42A6-B35E-22EB0CEDEDFE}">
      <dgm:prSet phldrT="[Текст]" custT="1"/>
      <dgm:spPr/>
      <dgm:t>
        <a:bodyPr/>
        <a:lstStyle/>
        <a:p>
          <a:r>
            <a:rPr lang="ru-RU" sz="2200" b="1" dirty="0" smtClean="0">
              <a:latin typeface="Times New Roman" pitchFamily="18" charset="0"/>
              <a:cs typeface="Times New Roman" pitchFamily="18" charset="0"/>
            </a:rPr>
            <a:t>Малоземелье, бедность</a:t>
          </a:r>
          <a:endParaRPr lang="ru-RU" sz="2200" b="1" dirty="0">
            <a:latin typeface="Times New Roman" pitchFamily="18" charset="0"/>
            <a:cs typeface="Times New Roman" pitchFamily="18" charset="0"/>
          </a:endParaRPr>
        </a:p>
      </dgm:t>
    </dgm:pt>
    <dgm:pt modelId="{4A0BC74F-E9A5-47BD-A9C8-88AA93C44548}" type="parTrans" cxnId="{23C39E79-84DE-4120-9259-D9C98C5893F3}">
      <dgm:prSet/>
      <dgm:spPr/>
      <dgm:t>
        <a:bodyPr/>
        <a:lstStyle/>
        <a:p>
          <a:endParaRPr lang="ru-RU"/>
        </a:p>
      </dgm:t>
    </dgm:pt>
    <dgm:pt modelId="{F9F6F87D-9EDE-4B83-A038-DEDACEA13B68}" type="sibTrans" cxnId="{23C39E79-84DE-4120-9259-D9C98C5893F3}">
      <dgm:prSet/>
      <dgm:spPr>
        <a:ln w="19050">
          <a:solidFill>
            <a:srgbClr val="723114"/>
          </a:solidFill>
        </a:ln>
      </dgm:spPr>
      <dgm:t>
        <a:bodyPr/>
        <a:lstStyle/>
        <a:p>
          <a:endParaRPr lang="ru-RU"/>
        </a:p>
      </dgm:t>
    </dgm:pt>
    <dgm:pt modelId="{E1EA4F00-3AEE-4D97-A003-9AF71F5BACBC}">
      <dgm:prSet phldrT="[Текст]" custT="1"/>
      <dgm:spPr/>
      <dgm:t>
        <a:bodyPr/>
        <a:lstStyle/>
        <a:p>
          <a:r>
            <a:rPr lang="ru-RU" sz="2200" b="1" dirty="0" smtClean="0">
              <a:solidFill>
                <a:srgbClr val="723114"/>
              </a:solidFill>
              <a:latin typeface="Georgia" pitchFamily="18" charset="0"/>
            </a:rPr>
            <a:t>Землеустройство</a:t>
          </a:r>
        </a:p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Межевание, создание условий для использования новейших сельскохозяйственных технологий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CCEDD47B-88D7-4702-BF0D-918FA53A145A}" type="parTrans" cxnId="{3491BAAB-FC16-4A7A-906D-6213EFA4A99E}">
      <dgm:prSet/>
      <dgm:spPr/>
      <dgm:t>
        <a:bodyPr/>
        <a:lstStyle/>
        <a:p>
          <a:endParaRPr lang="ru-RU"/>
        </a:p>
      </dgm:t>
    </dgm:pt>
    <dgm:pt modelId="{880A6D0F-F255-4A33-B9AE-38E8D0245D3C}" type="sibTrans" cxnId="{3491BAAB-FC16-4A7A-906D-6213EFA4A99E}">
      <dgm:prSet/>
      <dgm:spPr>
        <a:ln w="19050">
          <a:solidFill>
            <a:srgbClr val="723114"/>
          </a:solidFill>
        </a:ln>
      </dgm:spPr>
      <dgm:t>
        <a:bodyPr/>
        <a:lstStyle/>
        <a:p>
          <a:endParaRPr lang="ru-RU"/>
        </a:p>
      </dgm:t>
    </dgm:pt>
    <dgm:pt modelId="{42EF42A4-6561-45B0-BEED-B48000EDD917}">
      <dgm:prSet phldrT="[Текст]" custT="1"/>
      <dgm:spPr/>
      <dgm:t>
        <a:bodyPr/>
        <a:lstStyle/>
        <a:p>
          <a:r>
            <a:rPr lang="ru-RU" sz="2200" b="1" dirty="0" smtClean="0">
              <a:solidFill>
                <a:srgbClr val="723114"/>
              </a:solidFill>
              <a:latin typeface="Georgia" pitchFamily="18" charset="0"/>
            </a:rPr>
            <a:t>Переселенческая политика</a:t>
          </a:r>
        </a:p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Освоение земель юга Западной Сибири, Алтая, Дальнего Востока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A2AE7D6B-A5E5-412B-AD3A-29197E9EC900}" type="parTrans" cxnId="{EC9F5619-2117-454E-B9A5-875BCD6F6518}">
      <dgm:prSet/>
      <dgm:spPr/>
      <dgm:t>
        <a:bodyPr/>
        <a:lstStyle/>
        <a:p>
          <a:endParaRPr lang="ru-RU"/>
        </a:p>
      </dgm:t>
    </dgm:pt>
    <dgm:pt modelId="{FD3458BA-B965-44BF-A599-2BEB1D25429D}" type="sibTrans" cxnId="{EC9F5619-2117-454E-B9A5-875BCD6F6518}">
      <dgm:prSet/>
      <dgm:spPr>
        <a:ln w="19050">
          <a:solidFill>
            <a:srgbClr val="723114"/>
          </a:solidFill>
        </a:ln>
      </dgm:spPr>
      <dgm:t>
        <a:bodyPr/>
        <a:lstStyle/>
        <a:p>
          <a:endParaRPr lang="ru-RU"/>
        </a:p>
      </dgm:t>
    </dgm:pt>
    <dgm:pt modelId="{5FF2A3B2-AA87-4515-ABC1-F15221B3F593}">
      <dgm:prSet phldrT="[Текст]" custT="1"/>
      <dgm:spPr/>
      <dgm:t>
        <a:bodyPr/>
        <a:lstStyle/>
        <a:p>
          <a:r>
            <a:rPr lang="ru-RU" sz="2200" b="1" dirty="0" smtClean="0">
              <a:solidFill>
                <a:srgbClr val="723114"/>
              </a:solidFill>
              <a:latin typeface="Georgia" pitchFamily="18" charset="0"/>
            </a:rPr>
            <a:t>Разрушение общины</a:t>
          </a:r>
        </a:p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Создание индивидуальных крестьянских хозяйств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A64524C4-6BEB-4A39-BD18-F78217663A4F}" type="parTrans" cxnId="{6ED8F964-F53C-40A7-9C29-C462E0A39BE4}">
      <dgm:prSet/>
      <dgm:spPr/>
      <dgm:t>
        <a:bodyPr/>
        <a:lstStyle/>
        <a:p>
          <a:endParaRPr lang="ru-RU"/>
        </a:p>
      </dgm:t>
    </dgm:pt>
    <dgm:pt modelId="{5078E9EE-69A9-4318-A455-DD9CF6B1F350}" type="sibTrans" cxnId="{6ED8F964-F53C-40A7-9C29-C462E0A39BE4}">
      <dgm:prSet custT="1"/>
      <dgm:spPr>
        <a:ln w="19050">
          <a:solidFill>
            <a:srgbClr val="723114"/>
          </a:solidFill>
        </a:ln>
      </dgm:spPr>
      <dgm:t>
        <a:bodyPr/>
        <a:lstStyle/>
        <a:p>
          <a:endParaRPr lang="ru-RU" sz="2400">
            <a:ln>
              <a:solidFill>
                <a:schemeClr val="tx1"/>
              </a:solidFill>
            </a:ln>
          </a:endParaRPr>
        </a:p>
      </dgm:t>
    </dgm:pt>
    <dgm:pt modelId="{A7FE65DE-227B-4861-8F78-69AD41B4A386}" type="pres">
      <dgm:prSet presAssocID="{F6010C3D-7E64-463E-A46E-BAA522E1059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23ACC4B-C253-4325-8187-5E31ED2B7FD4}" type="pres">
      <dgm:prSet presAssocID="{22D97858-099B-4B81-A23F-F1D262A975BC}" presName="node" presStyleLbl="node1" presStyleIdx="0" presStyleCnt="7" custScaleX="188916" custScaleY="190793" custRadScaleRad="146852" custRadScaleInc="-2179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2D0A4B-3BD2-4EDF-9F7F-3BD0E962C534}" type="pres">
      <dgm:prSet presAssocID="{BA187390-9ADF-488E-A9E1-34B90F5F135F}" presName="sibTrans" presStyleLbl="sibTrans2D1" presStyleIdx="0" presStyleCnt="7" custAng="18871288" custScaleX="218531" custScaleY="65446" custLinFactX="1800000" custLinFactY="95195" custLinFactNeighborX="1831187" custLinFactNeighborY="100000"/>
      <dgm:spPr>
        <a:prstGeom prst="rightArrow">
          <a:avLst/>
        </a:prstGeom>
      </dgm:spPr>
      <dgm:t>
        <a:bodyPr/>
        <a:lstStyle/>
        <a:p>
          <a:endParaRPr lang="ru-RU"/>
        </a:p>
      </dgm:t>
    </dgm:pt>
    <dgm:pt modelId="{93773D46-EEF8-48E4-8666-9CDE5B16513A}" type="pres">
      <dgm:prSet presAssocID="{BA187390-9ADF-488E-A9E1-34B90F5F135F}" presName="connectorText" presStyleLbl="sibTrans2D1" presStyleIdx="0" presStyleCnt="7"/>
      <dgm:spPr/>
      <dgm:t>
        <a:bodyPr/>
        <a:lstStyle/>
        <a:p>
          <a:endParaRPr lang="ru-RU"/>
        </a:p>
      </dgm:t>
    </dgm:pt>
    <dgm:pt modelId="{8D94AD32-DDE6-4766-B4A2-7D193E9591F2}" type="pres">
      <dgm:prSet presAssocID="{BE0F5A49-4540-4A5A-B618-F62CF05B22A8}" presName="node" presStyleLbl="node1" presStyleIdx="1" presStyleCnt="7" custScaleX="203557" custScaleY="186852" custRadScaleRad="146942" custRadScaleInc="173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0ED2E5-6F77-4022-B447-A2EA3F6EC500}" type="pres">
      <dgm:prSet presAssocID="{C9F35F4A-C925-40F1-97CB-211DB5164AF7}" presName="sibTrans" presStyleLbl="sibTrans2D1" presStyleIdx="1" presStyleCnt="7" custAng="17952271" custScaleX="372968" custScaleY="160422" custLinFactX="-749140" custLinFactNeighborX="-800000" custLinFactNeighborY="7807" custRadScaleRad="200022"/>
      <dgm:spPr>
        <a:prstGeom prst="rightArrow">
          <a:avLst/>
        </a:prstGeom>
      </dgm:spPr>
      <dgm:t>
        <a:bodyPr/>
        <a:lstStyle/>
        <a:p>
          <a:endParaRPr lang="ru-RU"/>
        </a:p>
      </dgm:t>
    </dgm:pt>
    <dgm:pt modelId="{14751E05-EF65-457D-B6E0-4D1ACEED3F79}" type="pres">
      <dgm:prSet presAssocID="{C9F35F4A-C925-40F1-97CB-211DB5164AF7}" presName="connectorText" presStyleLbl="sibTrans2D1" presStyleIdx="1" presStyleCnt="7"/>
      <dgm:spPr/>
      <dgm:t>
        <a:bodyPr/>
        <a:lstStyle/>
        <a:p>
          <a:endParaRPr lang="ru-RU"/>
        </a:p>
      </dgm:t>
    </dgm:pt>
    <dgm:pt modelId="{7952B3CE-C48D-4A90-B84F-79156A313942}" type="pres">
      <dgm:prSet presAssocID="{FC47EDF4-CCC4-4196-8F59-A9FE34130D0A}" presName="node" presStyleLbl="node1" presStyleIdx="2" presStyleCnt="7" custScaleX="217995" custScaleY="199616" custRadScaleRad="11269" custRadScaleInc="-4353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DBFD2A-E128-4DD0-BA6E-B06CE55AC63E}" type="pres">
      <dgm:prSet presAssocID="{CBE3CB66-C8E7-4DA0-B8C3-4771645B2ED4}" presName="sibTrans" presStyleLbl="sibTrans2D1" presStyleIdx="2" presStyleCnt="7" custAng="6339695" custScaleX="742420" custScaleY="152074" custLinFactX="200000" custLinFactY="-329827" custLinFactNeighborX="243827" custLinFactNeighborY="-400000"/>
      <dgm:spPr>
        <a:prstGeom prst="rightArrow">
          <a:avLst/>
        </a:prstGeom>
      </dgm:spPr>
      <dgm:t>
        <a:bodyPr/>
        <a:lstStyle/>
        <a:p>
          <a:endParaRPr lang="ru-RU"/>
        </a:p>
      </dgm:t>
    </dgm:pt>
    <dgm:pt modelId="{D7B19379-3192-43D9-A8E1-813E4FA5CDA3}" type="pres">
      <dgm:prSet presAssocID="{CBE3CB66-C8E7-4DA0-B8C3-4771645B2ED4}" presName="connectorText" presStyleLbl="sibTrans2D1" presStyleIdx="2" presStyleCnt="7"/>
      <dgm:spPr/>
      <dgm:t>
        <a:bodyPr/>
        <a:lstStyle/>
        <a:p>
          <a:endParaRPr lang="ru-RU"/>
        </a:p>
      </dgm:t>
    </dgm:pt>
    <dgm:pt modelId="{6038B9D0-433E-4E57-AB25-FD9E6FD626F9}" type="pres">
      <dgm:prSet presAssocID="{E1EA4F00-3AEE-4D97-A003-9AF71F5BACBC}" presName="node" presStyleLbl="node1" presStyleIdx="3" presStyleCnt="7" custScaleX="236942" custScaleY="339655" custRadScaleRad="134291" custRadScaleInc="-1371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68F6F8-A40E-4C46-8385-B8D0A04B80C3}" type="pres">
      <dgm:prSet presAssocID="{880A6D0F-F255-4A33-B9AE-38E8D0245D3C}" presName="sibTrans" presStyleLbl="sibTrans2D1" presStyleIdx="3" presStyleCnt="7" custAng="16339316" custScaleX="409240" custScaleY="164271" custLinFactX="-700000" custLinFactY="-200000" custLinFactNeighborX="-736150" custLinFactNeighborY="-295803"/>
      <dgm:spPr>
        <a:prstGeom prst="rightArrow">
          <a:avLst/>
        </a:prstGeom>
      </dgm:spPr>
      <dgm:t>
        <a:bodyPr/>
        <a:lstStyle/>
        <a:p>
          <a:endParaRPr lang="ru-RU"/>
        </a:p>
      </dgm:t>
    </dgm:pt>
    <dgm:pt modelId="{2F5C465C-FC13-4EF6-9EE3-8A8AE1D077A5}" type="pres">
      <dgm:prSet presAssocID="{880A6D0F-F255-4A33-B9AE-38E8D0245D3C}" presName="connectorText" presStyleLbl="sibTrans2D1" presStyleIdx="3" presStyleCnt="7"/>
      <dgm:spPr/>
      <dgm:t>
        <a:bodyPr/>
        <a:lstStyle/>
        <a:p>
          <a:endParaRPr lang="ru-RU"/>
        </a:p>
      </dgm:t>
    </dgm:pt>
    <dgm:pt modelId="{6C662233-210D-449D-BAB9-4BE4F25CC5F9}" type="pres">
      <dgm:prSet presAssocID="{42EF42A4-6561-45B0-BEED-B48000EDD917}" presName="node" presStyleLbl="node1" presStyleIdx="4" presStyleCnt="7" custScaleX="238841" custScaleY="299911" custRadScaleRad="70220" custRadScaleInc="-836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3D0EEA-BF26-464B-89A1-4397213DF4CB}" type="pres">
      <dgm:prSet presAssocID="{FD3458BA-B965-44BF-A599-2BEB1D25429D}" presName="sibTrans" presStyleLbl="sibTrans2D1" presStyleIdx="4" presStyleCnt="7" custAng="18555248" custFlipHor="1" custScaleX="750059" custScaleY="174557" custLinFactY="-600000" custLinFactNeighborX="-85034" custLinFactNeighborY="-654868"/>
      <dgm:spPr>
        <a:prstGeom prst="rightArrow">
          <a:avLst/>
        </a:prstGeom>
      </dgm:spPr>
      <dgm:t>
        <a:bodyPr/>
        <a:lstStyle/>
        <a:p>
          <a:endParaRPr lang="ru-RU"/>
        </a:p>
      </dgm:t>
    </dgm:pt>
    <dgm:pt modelId="{4B445042-94DE-4064-AF42-BA734A8631CD}" type="pres">
      <dgm:prSet presAssocID="{FD3458BA-B965-44BF-A599-2BEB1D25429D}" presName="connectorText" presStyleLbl="sibTrans2D1" presStyleIdx="4" presStyleCnt="7"/>
      <dgm:spPr/>
      <dgm:t>
        <a:bodyPr/>
        <a:lstStyle/>
        <a:p>
          <a:endParaRPr lang="ru-RU"/>
        </a:p>
      </dgm:t>
    </dgm:pt>
    <dgm:pt modelId="{630C5FAA-78BF-44BC-A3D7-1A84D3718542}" type="pres">
      <dgm:prSet presAssocID="{5FF2A3B2-AA87-4515-ABC1-F15221B3F593}" presName="node" presStyleLbl="node1" presStyleIdx="5" presStyleCnt="7" custScaleX="219800" custScaleY="335747" custRadScaleRad="139962" custRadScaleInc="-587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CFD55E-FB7C-4717-9331-379510BFBC49}" type="pres">
      <dgm:prSet presAssocID="{5078E9EE-69A9-4318-A455-DD9CF6B1F350}" presName="sibTrans" presStyleLbl="sibTrans2D1" presStyleIdx="5" presStyleCnt="7" custAng="5412219" custScaleX="436316" custScaleY="164274" custLinFactX="1357817" custLinFactY="143655" custLinFactNeighborX="1400000" custLinFactNeighborY="200000" custRadScaleRad="289445" custRadScaleInc="-2147483648"/>
      <dgm:spPr>
        <a:prstGeom prst="rightArrow">
          <a:avLst/>
        </a:prstGeom>
      </dgm:spPr>
      <dgm:t>
        <a:bodyPr/>
        <a:lstStyle/>
        <a:p>
          <a:endParaRPr lang="ru-RU"/>
        </a:p>
      </dgm:t>
    </dgm:pt>
    <dgm:pt modelId="{4B2CE9B5-C300-47AF-83A6-E4E8939E2518}" type="pres">
      <dgm:prSet presAssocID="{5078E9EE-69A9-4318-A455-DD9CF6B1F350}" presName="connectorText" presStyleLbl="sibTrans2D1" presStyleIdx="5" presStyleCnt="7"/>
      <dgm:spPr/>
      <dgm:t>
        <a:bodyPr/>
        <a:lstStyle/>
        <a:p>
          <a:endParaRPr lang="ru-RU"/>
        </a:p>
      </dgm:t>
    </dgm:pt>
    <dgm:pt modelId="{1310C4BF-0368-40D4-9F49-7229CB81EAE4}" type="pres">
      <dgm:prSet presAssocID="{76F0C6ED-2605-42A6-B35E-22EB0CEDEDFE}" presName="node" presStyleLbl="node1" presStyleIdx="6" presStyleCnt="7" custScaleX="192075" custScaleY="187589" custRadScaleRad="82338" custRadScaleInc="1987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626BB-2C33-427C-BC6B-4FB7B01C630A}" type="pres">
      <dgm:prSet presAssocID="{F9F6F87D-9EDE-4B83-A038-DEDACEA13B68}" presName="sibTrans" presStyleLbl="sibTrans2D1" presStyleIdx="6" presStyleCnt="7" custAng="19377364" custScaleX="505656" custScaleY="155497" custLinFactX="-71914" custLinFactY="500000" custLinFactNeighborX="-100000" custLinFactNeighborY="597412" custRadScaleRad="200019" custRadScaleInc="-2147483648"/>
      <dgm:spPr>
        <a:prstGeom prst="rightArrow">
          <a:avLst/>
        </a:prstGeom>
      </dgm:spPr>
      <dgm:t>
        <a:bodyPr/>
        <a:lstStyle/>
        <a:p>
          <a:endParaRPr lang="ru-RU"/>
        </a:p>
      </dgm:t>
    </dgm:pt>
    <dgm:pt modelId="{64632D15-ED3F-4048-A7B9-0E05B4B56634}" type="pres">
      <dgm:prSet presAssocID="{F9F6F87D-9EDE-4B83-A038-DEDACEA13B68}" presName="connectorText" presStyleLbl="sibTrans2D1" presStyleIdx="6" presStyleCnt="7"/>
      <dgm:spPr/>
      <dgm:t>
        <a:bodyPr/>
        <a:lstStyle/>
        <a:p>
          <a:endParaRPr lang="ru-RU"/>
        </a:p>
      </dgm:t>
    </dgm:pt>
  </dgm:ptLst>
  <dgm:cxnLst>
    <dgm:cxn modelId="{52B0F1CC-EBE6-4DC1-8414-2C599AFE9C5F}" srcId="{F6010C3D-7E64-463E-A46E-BAA522E1059F}" destId="{BE0F5A49-4540-4A5A-B618-F62CF05B22A8}" srcOrd="1" destOrd="0" parTransId="{550028A8-D88B-4119-AA71-22DA1A8BB361}" sibTransId="{C9F35F4A-C925-40F1-97CB-211DB5164AF7}"/>
    <dgm:cxn modelId="{7053664C-2BDF-403B-A7C8-13DCF1C54E5F}" srcId="{F6010C3D-7E64-463E-A46E-BAA522E1059F}" destId="{FC47EDF4-CCC4-4196-8F59-A9FE34130D0A}" srcOrd="2" destOrd="0" parTransId="{BA535460-F039-4E08-B126-09F18C97A361}" sibTransId="{CBE3CB66-C8E7-4DA0-B8C3-4771645B2ED4}"/>
    <dgm:cxn modelId="{2C5FCD8B-B1EA-40A5-8427-4F0F4F0D6C54}" type="presOf" srcId="{42EF42A4-6561-45B0-BEED-B48000EDD917}" destId="{6C662233-210D-449D-BAB9-4BE4F25CC5F9}" srcOrd="0" destOrd="0" presId="urn:microsoft.com/office/officeart/2005/8/layout/cycle7"/>
    <dgm:cxn modelId="{8C4CAF5B-E4F6-4BCC-8E0D-56962A664647}" type="presOf" srcId="{F6010C3D-7E64-463E-A46E-BAA522E1059F}" destId="{A7FE65DE-227B-4861-8F78-69AD41B4A386}" srcOrd="0" destOrd="0" presId="urn:microsoft.com/office/officeart/2005/8/layout/cycle7"/>
    <dgm:cxn modelId="{190C763E-66AE-4566-9DCC-271EAD71C960}" type="presOf" srcId="{880A6D0F-F255-4A33-B9AE-38E8D0245D3C}" destId="{FB68F6F8-A40E-4C46-8385-B8D0A04B80C3}" srcOrd="0" destOrd="0" presId="urn:microsoft.com/office/officeart/2005/8/layout/cycle7"/>
    <dgm:cxn modelId="{B999D066-12C0-4912-949F-CA2EB3F139A1}" type="presOf" srcId="{FD3458BA-B965-44BF-A599-2BEB1D25429D}" destId="{943D0EEA-BF26-464B-89A1-4397213DF4CB}" srcOrd="0" destOrd="0" presId="urn:microsoft.com/office/officeart/2005/8/layout/cycle7"/>
    <dgm:cxn modelId="{1C52D383-0440-47A4-9A51-F630EBB90CD3}" type="presOf" srcId="{22D97858-099B-4B81-A23F-F1D262A975BC}" destId="{D23ACC4B-C253-4325-8187-5E31ED2B7FD4}" srcOrd="0" destOrd="0" presId="urn:microsoft.com/office/officeart/2005/8/layout/cycle7"/>
    <dgm:cxn modelId="{3A63D3BC-AF82-4764-AC2B-CB78291CCE4A}" type="presOf" srcId="{CBE3CB66-C8E7-4DA0-B8C3-4771645B2ED4}" destId="{D7B19379-3192-43D9-A8E1-813E4FA5CDA3}" srcOrd="1" destOrd="0" presId="urn:microsoft.com/office/officeart/2005/8/layout/cycle7"/>
    <dgm:cxn modelId="{9DB30362-A8A3-4301-BE8F-4331FA585422}" type="presOf" srcId="{BA187390-9ADF-488E-A9E1-34B90F5F135F}" destId="{F52D0A4B-3BD2-4EDF-9F7F-3BD0E962C534}" srcOrd="0" destOrd="0" presId="urn:microsoft.com/office/officeart/2005/8/layout/cycle7"/>
    <dgm:cxn modelId="{23C39E79-84DE-4120-9259-D9C98C5893F3}" srcId="{F6010C3D-7E64-463E-A46E-BAA522E1059F}" destId="{76F0C6ED-2605-42A6-B35E-22EB0CEDEDFE}" srcOrd="6" destOrd="0" parTransId="{4A0BC74F-E9A5-47BD-A9C8-88AA93C44548}" sibTransId="{F9F6F87D-9EDE-4B83-A038-DEDACEA13B68}"/>
    <dgm:cxn modelId="{70CC5B42-2A8E-4659-ABED-D399CBF92711}" type="presOf" srcId="{FC47EDF4-CCC4-4196-8F59-A9FE34130D0A}" destId="{7952B3CE-C48D-4A90-B84F-79156A313942}" srcOrd="0" destOrd="0" presId="urn:microsoft.com/office/officeart/2005/8/layout/cycle7"/>
    <dgm:cxn modelId="{730B89BF-EEDC-4E5E-B50A-13A47D78FC0B}" type="presOf" srcId="{CBE3CB66-C8E7-4DA0-B8C3-4771645B2ED4}" destId="{BFDBFD2A-E128-4DD0-BA6E-B06CE55AC63E}" srcOrd="0" destOrd="0" presId="urn:microsoft.com/office/officeart/2005/8/layout/cycle7"/>
    <dgm:cxn modelId="{A9B3E629-15FB-4E63-8BEE-19854AC80C5F}" type="presOf" srcId="{880A6D0F-F255-4A33-B9AE-38E8D0245D3C}" destId="{2F5C465C-FC13-4EF6-9EE3-8A8AE1D077A5}" srcOrd="1" destOrd="0" presId="urn:microsoft.com/office/officeart/2005/8/layout/cycle7"/>
    <dgm:cxn modelId="{1B115604-6935-4ADE-AB22-13B7FBE44796}" type="presOf" srcId="{F9F6F87D-9EDE-4B83-A038-DEDACEA13B68}" destId="{405626BB-2C33-427C-BC6B-4FB7B01C630A}" srcOrd="0" destOrd="0" presId="urn:microsoft.com/office/officeart/2005/8/layout/cycle7"/>
    <dgm:cxn modelId="{05F0BD15-9B6A-43AC-9B63-DC1D9C19DA1E}" type="presOf" srcId="{76F0C6ED-2605-42A6-B35E-22EB0CEDEDFE}" destId="{1310C4BF-0368-40D4-9F49-7229CB81EAE4}" srcOrd="0" destOrd="0" presId="urn:microsoft.com/office/officeart/2005/8/layout/cycle7"/>
    <dgm:cxn modelId="{074CBA7A-25C2-484E-9265-9CCEF7F77F8D}" type="presOf" srcId="{FD3458BA-B965-44BF-A599-2BEB1D25429D}" destId="{4B445042-94DE-4064-AF42-BA734A8631CD}" srcOrd="1" destOrd="0" presId="urn:microsoft.com/office/officeart/2005/8/layout/cycle7"/>
    <dgm:cxn modelId="{EC9F5619-2117-454E-B9A5-875BCD6F6518}" srcId="{F6010C3D-7E64-463E-A46E-BAA522E1059F}" destId="{42EF42A4-6561-45B0-BEED-B48000EDD917}" srcOrd="4" destOrd="0" parTransId="{A2AE7D6B-A5E5-412B-AD3A-29197E9EC900}" sibTransId="{FD3458BA-B965-44BF-A599-2BEB1D25429D}"/>
    <dgm:cxn modelId="{044FCA08-7C93-4DB6-8C70-46680A8FD40C}" type="presOf" srcId="{5FF2A3B2-AA87-4515-ABC1-F15221B3F593}" destId="{630C5FAA-78BF-44BC-A3D7-1A84D3718542}" srcOrd="0" destOrd="0" presId="urn:microsoft.com/office/officeart/2005/8/layout/cycle7"/>
    <dgm:cxn modelId="{A1CB203F-0E9C-4B27-B547-90B7DB274D51}" type="presOf" srcId="{5078E9EE-69A9-4318-A455-DD9CF6B1F350}" destId="{4B2CE9B5-C300-47AF-83A6-E4E8939E2518}" srcOrd="1" destOrd="0" presId="urn:microsoft.com/office/officeart/2005/8/layout/cycle7"/>
    <dgm:cxn modelId="{B8EB4D4A-B0A2-4917-8FCE-A9FBE471E943}" type="presOf" srcId="{F9F6F87D-9EDE-4B83-A038-DEDACEA13B68}" destId="{64632D15-ED3F-4048-A7B9-0E05B4B56634}" srcOrd="1" destOrd="0" presId="urn:microsoft.com/office/officeart/2005/8/layout/cycle7"/>
    <dgm:cxn modelId="{17EFF915-3557-499B-876A-574CA6C65E20}" type="presOf" srcId="{5078E9EE-69A9-4318-A455-DD9CF6B1F350}" destId="{F4CFD55E-FB7C-4717-9331-379510BFBC49}" srcOrd="0" destOrd="0" presId="urn:microsoft.com/office/officeart/2005/8/layout/cycle7"/>
    <dgm:cxn modelId="{6ED8F964-F53C-40A7-9C29-C462E0A39BE4}" srcId="{F6010C3D-7E64-463E-A46E-BAA522E1059F}" destId="{5FF2A3B2-AA87-4515-ABC1-F15221B3F593}" srcOrd="5" destOrd="0" parTransId="{A64524C4-6BEB-4A39-BD18-F78217663A4F}" sibTransId="{5078E9EE-69A9-4318-A455-DD9CF6B1F350}"/>
    <dgm:cxn modelId="{87108E40-834B-4EFD-B726-7A6E0674991D}" type="presOf" srcId="{C9F35F4A-C925-40F1-97CB-211DB5164AF7}" destId="{14751E05-EF65-457D-B6E0-4D1ACEED3F79}" srcOrd="1" destOrd="0" presId="urn:microsoft.com/office/officeart/2005/8/layout/cycle7"/>
    <dgm:cxn modelId="{3FA95659-4A88-4788-BBD1-DC2EFF94A984}" type="presOf" srcId="{C9F35F4A-C925-40F1-97CB-211DB5164AF7}" destId="{720ED2E5-6F77-4022-B447-A2EA3F6EC500}" srcOrd="0" destOrd="0" presId="urn:microsoft.com/office/officeart/2005/8/layout/cycle7"/>
    <dgm:cxn modelId="{3491BAAB-FC16-4A7A-906D-6213EFA4A99E}" srcId="{F6010C3D-7E64-463E-A46E-BAA522E1059F}" destId="{E1EA4F00-3AEE-4D97-A003-9AF71F5BACBC}" srcOrd="3" destOrd="0" parTransId="{CCEDD47B-88D7-4702-BF0D-918FA53A145A}" sibTransId="{880A6D0F-F255-4A33-B9AE-38E8D0245D3C}"/>
    <dgm:cxn modelId="{A27AE5EF-84CA-4991-B8F0-2BB0E1F150B7}" srcId="{F6010C3D-7E64-463E-A46E-BAA522E1059F}" destId="{22D97858-099B-4B81-A23F-F1D262A975BC}" srcOrd="0" destOrd="0" parTransId="{CB30B2AD-D701-4AA4-A186-DD164165D0B5}" sibTransId="{BA187390-9ADF-488E-A9E1-34B90F5F135F}"/>
    <dgm:cxn modelId="{CBECBF66-1967-4D3F-B86E-82037628D7D4}" type="presOf" srcId="{E1EA4F00-3AEE-4D97-A003-9AF71F5BACBC}" destId="{6038B9D0-433E-4E57-AB25-FD9E6FD626F9}" srcOrd="0" destOrd="0" presId="urn:microsoft.com/office/officeart/2005/8/layout/cycle7"/>
    <dgm:cxn modelId="{DD681A37-CCE1-48F5-8D98-2F1D3020CD09}" type="presOf" srcId="{BA187390-9ADF-488E-A9E1-34B90F5F135F}" destId="{93773D46-EEF8-48E4-8666-9CDE5B16513A}" srcOrd="1" destOrd="0" presId="urn:microsoft.com/office/officeart/2005/8/layout/cycle7"/>
    <dgm:cxn modelId="{02F305D5-0B85-4ECE-8620-9F10BCFDD287}" type="presOf" srcId="{BE0F5A49-4540-4A5A-B618-F62CF05B22A8}" destId="{8D94AD32-DDE6-4766-B4A2-7D193E9591F2}" srcOrd="0" destOrd="0" presId="urn:microsoft.com/office/officeart/2005/8/layout/cycle7"/>
    <dgm:cxn modelId="{4D80DA01-3FBC-4B02-8172-A9C1A2AA68F1}" type="presParOf" srcId="{A7FE65DE-227B-4861-8F78-69AD41B4A386}" destId="{D23ACC4B-C253-4325-8187-5E31ED2B7FD4}" srcOrd="0" destOrd="0" presId="urn:microsoft.com/office/officeart/2005/8/layout/cycle7"/>
    <dgm:cxn modelId="{1AFBEA12-1EA8-4AE1-BBA2-5572F14F63F9}" type="presParOf" srcId="{A7FE65DE-227B-4861-8F78-69AD41B4A386}" destId="{F52D0A4B-3BD2-4EDF-9F7F-3BD0E962C534}" srcOrd="1" destOrd="0" presId="urn:microsoft.com/office/officeart/2005/8/layout/cycle7"/>
    <dgm:cxn modelId="{3AD06C98-9E6F-4BC5-81EB-8BFA85A7C557}" type="presParOf" srcId="{F52D0A4B-3BD2-4EDF-9F7F-3BD0E962C534}" destId="{93773D46-EEF8-48E4-8666-9CDE5B16513A}" srcOrd="0" destOrd="0" presId="urn:microsoft.com/office/officeart/2005/8/layout/cycle7"/>
    <dgm:cxn modelId="{C92B502C-8AEA-4E6A-8EAD-EE9D5E1B6B66}" type="presParOf" srcId="{A7FE65DE-227B-4861-8F78-69AD41B4A386}" destId="{8D94AD32-DDE6-4766-B4A2-7D193E9591F2}" srcOrd="2" destOrd="0" presId="urn:microsoft.com/office/officeart/2005/8/layout/cycle7"/>
    <dgm:cxn modelId="{5FBA66FE-B9B2-45F8-9A74-C4F025037468}" type="presParOf" srcId="{A7FE65DE-227B-4861-8F78-69AD41B4A386}" destId="{720ED2E5-6F77-4022-B447-A2EA3F6EC500}" srcOrd="3" destOrd="0" presId="urn:microsoft.com/office/officeart/2005/8/layout/cycle7"/>
    <dgm:cxn modelId="{349194FC-37C9-4937-8DD9-74B834AB8477}" type="presParOf" srcId="{720ED2E5-6F77-4022-B447-A2EA3F6EC500}" destId="{14751E05-EF65-457D-B6E0-4D1ACEED3F79}" srcOrd="0" destOrd="0" presId="urn:microsoft.com/office/officeart/2005/8/layout/cycle7"/>
    <dgm:cxn modelId="{E90EE9BE-95A7-4637-B2FE-C9E51C22165B}" type="presParOf" srcId="{A7FE65DE-227B-4861-8F78-69AD41B4A386}" destId="{7952B3CE-C48D-4A90-B84F-79156A313942}" srcOrd="4" destOrd="0" presId="urn:microsoft.com/office/officeart/2005/8/layout/cycle7"/>
    <dgm:cxn modelId="{FA208791-ADA6-46EC-80A5-E86F80681FF3}" type="presParOf" srcId="{A7FE65DE-227B-4861-8F78-69AD41B4A386}" destId="{BFDBFD2A-E128-4DD0-BA6E-B06CE55AC63E}" srcOrd="5" destOrd="0" presId="urn:microsoft.com/office/officeart/2005/8/layout/cycle7"/>
    <dgm:cxn modelId="{8C7C528F-A8B0-4679-A612-EBED1BE9A9C5}" type="presParOf" srcId="{BFDBFD2A-E128-4DD0-BA6E-B06CE55AC63E}" destId="{D7B19379-3192-43D9-A8E1-813E4FA5CDA3}" srcOrd="0" destOrd="0" presId="urn:microsoft.com/office/officeart/2005/8/layout/cycle7"/>
    <dgm:cxn modelId="{1ACF9E9C-9650-42A2-829C-EF52EF007869}" type="presParOf" srcId="{A7FE65DE-227B-4861-8F78-69AD41B4A386}" destId="{6038B9D0-433E-4E57-AB25-FD9E6FD626F9}" srcOrd="6" destOrd="0" presId="urn:microsoft.com/office/officeart/2005/8/layout/cycle7"/>
    <dgm:cxn modelId="{ED43E12E-2218-4A1D-895B-7A93690622EE}" type="presParOf" srcId="{A7FE65DE-227B-4861-8F78-69AD41B4A386}" destId="{FB68F6F8-A40E-4C46-8385-B8D0A04B80C3}" srcOrd="7" destOrd="0" presId="urn:microsoft.com/office/officeart/2005/8/layout/cycle7"/>
    <dgm:cxn modelId="{0BDACF36-AE75-471E-9586-C971B81FD4E0}" type="presParOf" srcId="{FB68F6F8-A40E-4C46-8385-B8D0A04B80C3}" destId="{2F5C465C-FC13-4EF6-9EE3-8A8AE1D077A5}" srcOrd="0" destOrd="0" presId="urn:microsoft.com/office/officeart/2005/8/layout/cycle7"/>
    <dgm:cxn modelId="{BD3EF7D7-CA21-41B3-9969-9BA45BCDD224}" type="presParOf" srcId="{A7FE65DE-227B-4861-8F78-69AD41B4A386}" destId="{6C662233-210D-449D-BAB9-4BE4F25CC5F9}" srcOrd="8" destOrd="0" presId="urn:microsoft.com/office/officeart/2005/8/layout/cycle7"/>
    <dgm:cxn modelId="{CF191E52-CED2-4EF6-98F5-B2A1E1031717}" type="presParOf" srcId="{A7FE65DE-227B-4861-8F78-69AD41B4A386}" destId="{943D0EEA-BF26-464B-89A1-4397213DF4CB}" srcOrd="9" destOrd="0" presId="urn:microsoft.com/office/officeart/2005/8/layout/cycle7"/>
    <dgm:cxn modelId="{E5870585-6E9C-4CC4-B038-D26B8DF23CF8}" type="presParOf" srcId="{943D0EEA-BF26-464B-89A1-4397213DF4CB}" destId="{4B445042-94DE-4064-AF42-BA734A8631CD}" srcOrd="0" destOrd="0" presId="urn:microsoft.com/office/officeart/2005/8/layout/cycle7"/>
    <dgm:cxn modelId="{5DFFC01A-D56A-4954-BC21-81068FED7765}" type="presParOf" srcId="{A7FE65DE-227B-4861-8F78-69AD41B4A386}" destId="{630C5FAA-78BF-44BC-A3D7-1A84D3718542}" srcOrd="10" destOrd="0" presId="urn:microsoft.com/office/officeart/2005/8/layout/cycle7"/>
    <dgm:cxn modelId="{C7A02F13-87A1-4B2A-88F3-DE8C7B904EE5}" type="presParOf" srcId="{A7FE65DE-227B-4861-8F78-69AD41B4A386}" destId="{F4CFD55E-FB7C-4717-9331-379510BFBC49}" srcOrd="11" destOrd="0" presId="urn:microsoft.com/office/officeart/2005/8/layout/cycle7"/>
    <dgm:cxn modelId="{1A8D5AC8-0609-4560-B21C-B46649D89EFC}" type="presParOf" srcId="{F4CFD55E-FB7C-4717-9331-379510BFBC49}" destId="{4B2CE9B5-C300-47AF-83A6-E4E8939E2518}" srcOrd="0" destOrd="0" presId="urn:microsoft.com/office/officeart/2005/8/layout/cycle7"/>
    <dgm:cxn modelId="{6DE8FE22-A0FC-44FB-956E-E1F81F95E46E}" type="presParOf" srcId="{A7FE65DE-227B-4861-8F78-69AD41B4A386}" destId="{1310C4BF-0368-40D4-9F49-7229CB81EAE4}" srcOrd="12" destOrd="0" presId="urn:microsoft.com/office/officeart/2005/8/layout/cycle7"/>
    <dgm:cxn modelId="{4C5D37E9-B664-4198-AAF3-9B2063B01A7B}" type="presParOf" srcId="{A7FE65DE-227B-4861-8F78-69AD41B4A386}" destId="{405626BB-2C33-427C-BC6B-4FB7B01C630A}" srcOrd="13" destOrd="0" presId="urn:microsoft.com/office/officeart/2005/8/layout/cycle7"/>
    <dgm:cxn modelId="{739112CF-2D2F-458F-92F4-D770A8595FC6}" type="presParOf" srcId="{405626BB-2C33-427C-BC6B-4FB7B01C630A}" destId="{64632D15-ED3F-4048-A7B9-0E05B4B56634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676AE9-FA0B-4526-86E7-1810839A28F8}" type="datetimeFigureOut">
              <a:rPr lang="ru-RU" smtClean="0"/>
              <a:pPr/>
              <a:t>28.04.2017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25C618-8839-47A9-A6A4-F6FC22C4B6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02565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5C618-8839-47A9-A6A4-F6FC22C4B6DD}" type="slidenum">
              <a:rPr lang="ru-RU" smtClean="0"/>
              <a:pPr/>
              <a:t>61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7DAA2-F90A-43E4-9911-154D3936CAC9}" type="datetimeFigureOut">
              <a:rPr lang="ru-RU" smtClean="0"/>
              <a:pPr/>
              <a:t>28.04.2017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D9EF-2F06-498A-B4A4-77B8AB45E5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24645886"/>
      </p:ext>
    </p:extLst>
  </p:cSld>
  <p:clrMapOvr>
    <a:masterClrMapping/>
  </p:clrMapOvr>
  <p:transition advTm="12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7DAA2-F90A-43E4-9911-154D3936CAC9}" type="datetimeFigureOut">
              <a:rPr lang="ru-RU" smtClean="0"/>
              <a:pPr/>
              <a:t>28.04.2017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D9EF-2F06-498A-B4A4-77B8AB45E5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21749593"/>
      </p:ext>
    </p:extLst>
  </p:cSld>
  <p:clrMapOvr>
    <a:masterClrMapping/>
  </p:clrMapOvr>
  <p:transition advTm="12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7DAA2-F90A-43E4-9911-154D3936CAC9}" type="datetimeFigureOut">
              <a:rPr lang="ru-RU" smtClean="0"/>
              <a:pPr/>
              <a:t>28.04.2017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D9EF-2F06-498A-B4A4-77B8AB45E5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67824114"/>
      </p:ext>
    </p:extLst>
  </p:cSld>
  <p:clrMapOvr>
    <a:masterClrMapping/>
  </p:clrMapOvr>
  <p:transition advTm="12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7DAA2-F90A-43E4-9911-154D3936CAC9}" type="datetimeFigureOut">
              <a:rPr lang="ru-RU" smtClean="0"/>
              <a:pPr/>
              <a:t>28.04.2017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D9EF-2F06-498A-B4A4-77B8AB45E5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35418091"/>
      </p:ext>
    </p:extLst>
  </p:cSld>
  <p:clrMapOvr>
    <a:masterClrMapping/>
  </p:clrMapOvr>
  <p:transition advTm="12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7DAA2-F90A-43E4-9911-154D3936CAC9}" type="datetimeFigureOut">
              <a:rPr lang="ru-RU" smtClean="0"/>
              <a:pPr/>
              <a:t>28.04.2017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D9EF-2F06-498A-B4A4-77B8AB45E5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5049895"/>
      </p:ext>
    </p:extLst>
  </p:cSld>
  <p:clrMapOvr>
    <a:masterClrMapping/>
  </p:clrMapOvr>
  <p:transition advTm="12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7DAA2-F90A-43E4-9911-154D3936CAC9}" type="datetimeFigureOut">
              <a:rPr lang="ru-RU" smtClean="0"/>
              <a:pPr/>
              <a:t>28.04.2017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D9EF-2F06-498A-B4A4-77B8AB45E5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32829521"/>
      </p:ext>
    </p:extLst>
  </p:cSld>
  <p:clrMapOvr>
    <a:masterClrMapping/>
  </p:clrMapOvr>
  <p:transition advTm="12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7DAA2-F90A-43E4-9911-154D3936CAC9}" type="datetimeFigureOut">
              <a:rPr lang="ru-RU" smtClean="0"/>
              <a:pPr/>
              <a:t>28.04.2017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D9EF-2F06-498A-B4A4-77B8AB45E5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87372736"/>
      </p:ext>
    </p:extLst>
  </p:cSld>
  <p:clrMapOvr>
    <a:masterClrMapping/>
  </p:clrMapOvr>
  <p:transition advTm="12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7DAA2-F90A-43E4-9911-154D3936CAC9}" type="datetimeFigureOut">
              <a:rPr lang="ru-RU" smtClean="0"/>
              <a:pPr/>
              <a:t>28.04.2017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D9EF-2F06-498A-B4A4-77B8AB45E5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30659092"/>
      </p:ext>
    </p:extLst>
  </p:cSld>
  <p:clrMapOvr>
    <a:masterClrMapping/>
  </p:clrMapOvr>
  <p:transition advTm="12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7DAA2-F90A-43E4-9911-154D3936CAC9}" type="datetimeFigureOut">
              <a:rPr lang="ru-RU" smtClean="0"/>
              <a:pPr/>
              <a:t>28.04.2017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D9EF-2F06-498A-B4A4-77B8AB45E5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67303545"/>
      </p:ext>
    </p:extLst>
  </p:cSld>
  <p:clrMapOvr>
    <a:masterClrMapping/>
  </p:clrMapOvr>
  <p:transition advTm="12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7DAA2-F90A-43E4-9911-154D3936CAC9}" type="datetimeFigureOut">
              <a:rPr lang="ru-RU" smtClean="0"/>
              <a:pPr/>
              <a:t>28.04.2017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D9EF-2F06-498A-B4A4-77B8AB45E5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17432943"/>
      </p:ext>
    </p:extLst>
  </p:cSld>
  <p:clrMapOvr>
    <a:masterClrMapping/>
  </p:clrMapOvr>
  <p:transition advTm="12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7DAA2-F90A-43E4-9911-154D3936CAC9}" type="datetimeFigureOut">
              <a:rPr lang="ru-RU" smtClean="0"/>
              <a:pPr/>
              <a:t>28.04.2017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D9EF-2F06-498A-B4A4-77B8AB45E5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08554727"/>
      </p:ext>
    </p:extLst>
  </p:cSld>
  <p:clrMapOvr>
    <a:masterClrMapping/>
  </p:clrMapOvr>
  <p:transition advTm="12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7DAA2-F90A-43E4-9911-154D3936CAC9}" type="datetimeFigureOut">
              <a:rPr lang="ru-RU" smtClean="0"/>
              <a:pPr/>
              <a:t>28.04.2017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A9D9EF-2F06-498A-B4A4-77B8AB45E5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75105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12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Татьяна\Desktop\Столыпин\Петр Аркадьевич Столыпи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031" y="704428"/>
            <a:ext cx="4135848" cy="583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7455" y="1011500"/>
            <a:ext cx="4536504" cy="378565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spc="50" dirty="0" smtClean="0">
                <a:ln w="11430"/>
                <a:gradFill flip="none" rotWithShape="1">
                  <a:gsLst>
                    <a:gs pos="53000">
                      <a:schemeClr val="tx2"/>
                    </a:gs>
                    <a:gs pos="21000">
                      <a:schemeClr val="bg1"/>
                    </a:gs>
                    <a:gs pos="99000">
                      <a:srgbClr val="FF0000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Великий реформатор Российской империи</a:t>
            </a:r>
            <a:endParaRPr lang="ru-RU" sz="6000" b="1" spc="50" dirty="0">
              <a:ln w="11430"/>
              <a:gradFill flip="none" rotWithShape="1">
                <a:gsLst>
                  <a:gs pos="53000">
                    <a:schemeClr val="tx2"/>
                  </a:gs>
                  <a:gs pos="21000">
                    <a:schemeClr val="bg1"/>
                  </a:gs>
                  <a:gs pos="99000">
                    <a:srgbClr val="FF0000"/>
                  </a:gs>
                </a:gsLst>
                <a:lin ang="5400000" scaled="0"/>
                <a:tileRect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383" y="5190291"/>
            <a:ext cx="46586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 smtClean="0">
                <a:ln>
                  <a:solidFill>
                    <a:srgbClr val="723114"/>
                  </a:solidFill>
                </a:ln>
                <a:solidFill>
                  <a:srgbClr val="FF9900"/>
                </a:solidFill>
                <a:effectLst>
                  <a:innerShdw blurRad="63500" dist="50800" dir="16200000">
                    <a:schemeClr val="tx1">
                      <a:alpha val="50000"/>
                    </a:schemeClr>
                  </a:innerShdw>
                </a:effectLst>
                <a:latin typeface="Bookman Old Style" pitchFamily="18" charset="0"/>
                <a:cs typeface="Times New Roman" pitchFamily="18" charset="0"/>
              </a:rPr>
              <a:t>155 лет со дня рождения </a:t>
            </a:r>
          </a:p>
          <a:p>
            <a:pPr algn="ctr"/>
            <a:r>
              <a:rPr lang="ru-RU" sz="2400" b="1" i="1" dirty="0" smtClean="0">
                <a:ln>
                  <a:solidFill>
                    <a:srgbClr val="723114"/>
                  </a:solidFill>
                </a:ln>
                <a:solidFill>
                  <a:srgbClr val="FF9900"/>
                </a:solidFill>
                <a:effectLst>
                  <a:innerShdw blurRad="63500" dist="50800" dir="16200000">
                    <a:schemeClr val="tx1">
                      <a:alpha val="50000"/>
                    </a:schemeClr>
                  </a:innerShdw>
                </a:effectLst>
                <a:latin typeface="Bookman Old Style" pitchFamily="18" charset="0"/>
                <a:cs typeface="Times New Roman" pitchFamily="18" charset="0"/>
              </a:rPr>
              <a:t>П.А. Столыпина</a:t>
            </a:r>
            <a:endParaRPr lang="ru-RU" sz="2400" b="1" i="1" dirty="0">
              <a:ln>
                <a:solidFill>
                  <a:srgbClr val="723114"/>
                </a:solidFill>
              </a:ln>
              <a:solidFill>
                <a:srgbClr val="FF9900"/>
              </a:solidFill>
              <a:effectLst>
                <a:innerShdw blurRad="63500" dist="50800" dir="16200000">
                  <a:schemeClr val="tx1">
                    <a:alpha val="50000"/>
                  </a:schemeClr>
                </a:inn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4"/>
          <p:cNvSpPr>
            <a:spLocks noChangeArrowheads="1"/>
          </p:cNvSpPr>
          <p:nvPr/>
        </p:nvSpPr>
        <p:spPr bwMode="auto">
          <a:xfrm>
            <a:off x="250825" y="-26988"/>
            <a:ext cx="8569325" cy="70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Белгородский государственный аграрный университет им. В.Я. Горина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Управление библиотечно-информационных ресурсов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15016" y="6484694"/>
            <a:ext cx="9139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2017 г.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4299150"/>
      </p:ext>
    </p:extLst>
  </p:cSld>
  <p:clrMapOvr>
    <a:masterClrMapping/>
  </p:clrMapOvr>
  <p:transition advTm="1200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stolypin.rgia.su/image/196389941/1?attr=1024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3985039" cy="583264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557646" y="6034881"/>
            <a:ext cx="32287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 err="1" smtClean="0">
                <a:solidFill>
                  <a:srgbClr val="723114"/>
                </a:solidFill>
                <a:effectLst>
                  <a:glow rad="190500">
                    <a:schemeClr val="bg1">
                      <a:alpha val="49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Виленский</a:t>
            </a:r>
            <a:r>
              <a:rPr lang="ru-RU" sz="2400" b="1" i="1" dirty="0" smtClean="0">
                <a:solidFill>
                  <a:srgbClr val="723114"/>
                </a:solidFill>
                <a:effectLst>
                  <a:glow rad="190500">
                    <a:schemeClr val="bg1">
                      <a:alpha val="49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гимназист</a:t>
            </a:r>
          </a:p>
          <a:p>
            <a:pPr algn="ctr"/>
            <a:r>
              <a:rPr lang="ru-RU" sz="2400" b="1" i="1" dirty="0" smtClean="0">
                <a:solidFill>
                  <a:srgbClr val="723114"/>
                </a:solidFill>
                <a:effectLst>
                  <a:glow rad="190500">
                    <a:schemeClr val="bg1">
                      <a:alpha val="49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Петр Столыпин</a:t>
            </a:r>
            <a:endParaRPr lang="ru-RU" sz="2400" b="1" i="1" dirty="0">
              <a:solidFill>
                <a:srgbClr val="723114"/>
              </a:solidFill>
              <a:effectLst>
                <a:glow rad="190500">
                  <a:schemeClr val="bg1">
                    <a:alpha val="49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164551" y="404664"/>
            <a:ext cx="497944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Юный П.А. Столыпин учился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Виленской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гимназии (1879г.) и в Орловской классической гимназии (1879-1881 гг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.)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8" name="Picture 6" descr="Картинки по запросу гимназия столыпи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0027" y="3126566"/>
            <a:ext cx="4608512" cy="289472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TextBox 7"/>
          <p:cNvSpPr txBox="1"/>
          <p:nvPr/>
        </p:nvSpPr>
        <p:spPr>
          <a:xfrm>
            <a:off x="4876480" y="6021287"/>
            <a:ext cx="35555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723114"/>
                </a:solidFill>
                <a:effectLst>
                  <a:glow rad="190500">
                    <a:schemeClr val="bg1">
                      <a:alpha val="49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Орловская классическая </a:t>
            </a:r>
          </a:p>
          <a:p>
            <a:pPr algn="ctr"/>
            <a:r>
              <a:rPr lang="ru-RU" sz="2400" b="1" i="1" dirty="0" smtClean="0">
                <a:solidFill>
                  <a:srgbClr val="723114"/>
                </a:solidFill>
                <a:effectLst>
                  <a:glow rad="190500">
                    <a:schemeClr val="bg1">
                      <a:alpha val="49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гимназия</a:t>
            </a:r>
            <a:endParaRPr lang="ru-RU" sz="2400" b="1" i="1" dirty="0">
              <a:solidFill>
                <a:srgbClr val="723114"/>
              </a:solidFill>
              <a:effectLst>
                <a:glow rad="190500">
                  <a:schemeClr val="bg1">
                    <a:alpha val="49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522035"/>
      </p:ext>
    </p:extLst>
  </p:cSld>
  <p:clrMapOvr>
    <a:masterClrMapping/>
  </p:clrMapOvr>
  <p:transition advTm="12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stolypin.rgia.su/image/165275243/1?attr=1024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383" y="157848"/>
            <a:ext cx="4316617" cy="583264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0" y="602128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723114"/>
                </a:solidFill>
                <a:effectLst>
                  <a:glow rad="190500">
                    <a:schemeClr val="bg1">
                      <a:alpha val="49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П.А.Столыпин – студент физико-математического факультета Санкт-Петербургского университета</a:t>
            </a:r>
            <a:endParaRPr lang="ru-RU" sz="2400" b="1" i="1" dirty="0">
              <a:solidFill>
                <a:srgbClr val="723114"/>
              </a:solidFill>
              <a:effectLst>
                <a:glow rad="190500">
                  <a:schemeClr val="bg1">
                    <a:alpha val="49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http://www.stolypin-info.ru/Content/Files/Photoalbum/Stolipin_000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918"/>
          <a:stretch/>
        </p:blipFill>
        <p:spPr bwMode="auto">
          <a:xfrm>
            <a:off x="4788024" y="197058"/>
            <a:ext cx="4176464" cy="57934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26457718"/>
      </p:ext>
    </p:extLst>
  </p:cSld>
  <p:clrMapOvr>
    <a:masterClrMapping/>
  </p:clrMapOvr>
  <p:transition advTm="12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Картинки по запросу ольга борисовна  нейдгард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3168352" cy="633670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3779912" y="1072365"/>
            <a:ext cx="529208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500"/>
              </a:lnSpc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Будучи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студентом, Петр Аркадьевич женился на фрейлине императрицы Марии Федоровны, Ольге Борисовне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Нейдгардт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, дочери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обер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-гофмейстера, действительного тайного советника Б.А.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Нейдгардта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296059"/>
      </p:ext>
    </p:extLst>
  </p:cSld>
  <p:clrMapOvr>
    <a:masterClrMapping/>
  </p:clrMapOvr>
  <p:transition advTm="1200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stolypin.rgia.su/image/195430657/1?attr=1024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4104456" cy="64610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4427984" y="5099700"/>
            <a:ext cx="47525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723114"/>
                </a:solidFill>
                <a:effectLst>
                  <a:glow rad="190500">
                    <a:schemeClr val="bg1">
                      <a:alpha val="49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Прошение о вступлении в брак, поданное  П.А. Столыпиным ректору Императорского Санкт-Петербургского университета</a:t>
            </a:r>
            <a:endParaRPr lang="ru-RU" sz="2400" b="1" i="1" dirty="0">
              <a:solidFill>
                <a:srgbClr val="723114"/>
              </a:solidFill>
              <a:effectLst>
                <a:glow rad="190500">
                  <a:schemeClr val="bg1">
                    <a:alpha val="49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6" name="Picture 4" descr="Картинки по запросу столыпин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462"/>
          <a:stretch/>
        </p:blipFill>
        <p:spPr bwMode="auto">
          <a:xfrm flipH="1">
            <a:off x="5256640" y="260648"/>
            <a:ext cx="3077835" cy="42897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2592735481"/>
      </p:ext>
    </p:extLst>
  </p:cSld>
  <p:clrMapOvr>
    <a:masterClrMapping/>
  </p:clrMapOvr>
  <p:transition advTm="1200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Татьяна\Desktop\Столыпин\stol01x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207"/>
          <a:stretch/>
        </p:blipFill>
        <p:spPr bwMode="auto">
          <a:xfrm>
            <a:off x="441018" y="260648"/>
            <a:ext cx="8261965" cy="59189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351005" y="6309320"/>
            <a:ext cx="8441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723114"/>
                </a:solidFill>
                <a:effectLst>
                  <a:glow rad="190500">
                    <a:schemeClr val="bg1">
                      <a:alpha val="49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Молодой  П.А. Столыпин с женой Ольгой и дочерью Марией</a:t>
            </a:r>
            <a:endParaRPr lang="ru-RU" sz="2400" b="1" i="1" dirty="0">
              <a:solidFill>
                <a:srgbClr val="723114"/>
              </a:solidFill>
              <a:effectLst>
                <a:glow rad="190500">
                  <a:schemeClr val="bg1">
                    <a:alpha val="49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4515207"/>
      </p:ext>
    </p:extLst>
  </p:cSld>
  <p:clrMapOvr>
    <a:masterClrMapping/>
  </p:clrMapOvr>
  <p:transition advTm="12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omenofrussia.org/userfiles/image/1905%20%D0%B3%20%D0%A1%D0%BB%D0%B5%D0%B2%D0%B0%20%D0%BD%D0%B0%D0%BF%D1%80%D0%B0%D0%B2%D0%BE%20%D0%9D%D0%B0%D1%82%D0%B0%D1%88%D0%B0%20%D0%95%D0%BB%D0%B5%D0%BD%D0%B0%20%D0%90%D0%BB%D0%B5%D0%BA%D1%81%D0%B0%D0%BD%D0%B4%D1%80%D0%B0%20%D0%9C%D0%B0%D1%80%D0%B8%D1%8F%20%D0%9E%D0%BB%D1%8C%D0%B3%D0%B0%20%D0%9D%D0%B0%20%D0%BF%D0%BE%D0%BB%D1%83%20%D1%81%D0%B8%D0%B4%D0%B8%D1%82%20%D0%90%D1%80%D0%BA%D0%B0%D0%B4%D0%B8%D0%B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1697" y="210660"/>
            <a:ext cx="4580607" cy="611125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2367807" y="6351711"/>
            <a:ext cx="4408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723114"/>
                </a:solidFill>
                <a:effectLst>
                  <a:glow rad="190500">
                    <a:schemeClr val="bg1">
                      <a:alpha val="49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Жена и дети  П.А. Столыпина</a:t>
            </a:r>
            <a:endParaRPr lang="ru-RU" sz="2400" b="1" i="1" dirty="0">
              <a:solidFill>
                <a:srgbClr val="723114"/>
              </a:solidFill>
              <a:effectLst>
                <a:glow rad="190500">
                  <a:schemeClr val="bg1">
                    <a:alpha val="49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8383468"/>
      </p:ext>
    </p:extLst>
  </p:cSld>
  <p:clrMapOvr>
    <a:masterClrMapping/>
  </p:clrMapOvr>
  <p:transition advTm="12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976660"/>
            <a:ext cx="47525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Бок (Столыпина) М. П. Воспоминания о моем отце П.А.Столыпине / М. П. Бок (Столыпина). - М.: Товарищество «А.Н.Сытин и К</a:t>
            </a:r>
            <a:r>
              <a:rPr lang="ru-RU" sz="2400" b="1" baseline="30000" dirty="0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», 1992. - 255 с.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272842"/>
            <a:ext cx="11521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Т3(2)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Б78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Documents and Settings\biblio_1.BIBL_NEW_C01\Мои документы\Новая папка\CCF18052012_00004.jpg"/>
          <p:cNvPicPr>
            <a:picLocks noChangeAspect="1" noChangeArrowheads="1"/>
          </p:cNvPicPr>
          <p:nvPr/>
        </p:nvPicPr>
        <p:blipFill>
          <a:blip r:embed="rId2" cstate="print"/>
          <a:srcRect r="18160" b="56941"/>
          <a:stretch>
            <a:fillRect/>
          </a:stretch>
        </p:blipFill>
        <p:spPr bwMode="auto">
          <a:xfrm rot="5400000">
            <a:off x="3798968" y="1321712"/>
            <a:ext cx="5970775" cy="41366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12000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stolypin.rgia.su/image/196391019/1?attr=1024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8640"/>
            <a:ext cx="4268815" cy="57606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4599101" y="6021288"/>
            <a:ext cx="47254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 smtClean="0">
                <a:solidFill>
                  <a:srgbClr val="723114"/>
                </a:solidFill>
                <a:effectLst>
                  <a:glow rad="190500">
                    <a:schemeClr val="bg1">
                      <a:alpha val="49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П.А. Столыпин в год назначения</a:t>
            </a:r>
          </a:p>
          <a:p>
            <a:pPr algn="ctr"/>
            <a:r>
              <a:rPr lang="ru-RU" sz="2200" b="1" i="1" dirty="0" smtClean="0">
                <a:solidFill>
                  <a:srgbClr val="723114"/>
                </a:solidFill>
                <a:effectLst>
                  <a:glow rad="190500">
                    <a:schemeClr val="bg1">
                      <a:alpha val="49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его  гродненским губернатором</a:t>
            </a:r>
            <a:endParaRPr lang="ru-RU" sz="2200" b="1" i="1" dirty="0">
              <a:solidFill>
                <a:srgbClr val="723114"/>
              </a:solidFill>
              <a:effectLst>
                <a:glow rad="190500">
                  <a:schemeClr val="bg1">
                    <a:alpha val="49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3" name="Picture 3" descr="C:\Users\Татьяна\Desktop\Столыпин\кк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5200" y="188640"/>
            <a:ext cx="3720736" cy="57313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TextBox 4"/>
          <p:cNvSpPr txBox="1"/>
          <p:nvPr/>
        </p:nvSpPr>
        <p:spPr>
          <a:xfrm>
            <a:off x="-108520" y="6028358"/>
            <a:ext cx="47525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 smtClean="0">
                <a:solidFill>
                  <a:srgbClr val="723114"/>
                </a:solidFill>
                <a:effectLst>
                  <a:glow rad="190500">
                    <a:schemeClr val="bg1">
                      <a:alpha val="49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Указ о назначении П.А. Столыпина губернатором г. Гродно</a:t>
            </a:r>
            <a:endParaRPr lang="ru-RU" sz="2200" b="1" i="1" dirty="0">
              <a:solidFill>
                <a:srgbClr val="723114"/>
              </a:solidFill>
              <a:effectLst>
                <a:glow rad="190500">
                  <a:schemeClr val="bg1">
                    <a:alpha val="49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2996753"/>
      </p:ext>
    </p:extLst>
  </p:cSld>
  <p:clrMapOvr>
    <a:masterClrMapping/>
  </p:clrMapOvr>
  <p:transition advTm="12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ChangeArrowheads="1"/>
          </p:cNvSpPr>
          <p:nvPr/>
        </p:nvSpPr>
        <p:spPr bwMode="auto">
          <a:xfrm>
            <a:off x="107504" y="332656"/>
            <a:ext cx="446449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7013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Уренгойская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У. Великий человек – великие идеи / У.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Уренгойская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// Белгородское бизнес-обозрение. - 2012. - № 5 (234). – С. 28-29.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" name="Picture 2" descr="C:\Documents and Settings\biblio_1.BIBL_NEW_C01\Мои документы\Новая папка\CCF18052012_00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69111" y="404664"/>
            <a:ext cx="4223369" cy="585311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4" descr="C:\Documents and Settings\biblio_1.BIBL_NEW_C01\Мои документы\Новая папка\CCF18052012_00010.jpg"/>
          <p:cNvPicPr>
            <a:picLocks noChangeAspect="1" noChangeArrowheads="1"/>
          </p:cNvPicPr>
          <p:nvPr/>
        </p:nvPicPr>
        <p:blipFill>
          <a:blip r:embed="rId3" cstate="print"/>
          <a:srcRect t="4082"/>
          <a:stretch>
            <a:fillRect/>
          </a:stretch>
        </p:blipFill>
        <p:spPr bwMode="auto">
          <a:xfrm rot="20910385">
            <a:off x="2219035" y="2376958"/>
            <a:ext cx="3133287" cy="41629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12000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stolypin.rgia.su/image/196403947/1?attr=1024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9" y="188640"/>
            <a:ext cx="7776863" cy="612241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0" y="638132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723114"/>
                </a:solidFill>
                <a:effectLst>
                  <a:glow rad="190500">
                    <a:schemeClr val="bg1">
                      <a:alpha val="49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П.А. Столыпин - губернатор Саратовской губернии, 1903 г.</a:t>
            </a:r>
            <a:endParaRPr lang="ru-RU" sz="2400" b="1" i="1" dirty="0">
              <a:solidFill>
                <a:srgbClr val="723114"/>
              </a:solidFill>
              <a:effectLst>
                <a:glow rad="190500">
                  <a:schemeClr val="bg1">
                    <a:alpha val="49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5648114"/>
      </p:ext>
    </p:extLst>
  </p:cSld>
  <p:clrMapOvr>
    <a:masterClrMapping/>
  </p:clrMapOvr>
  <p:transition advTm="1200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08520" y="4207728"/>
            <a:ext cx="925252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ln>
                  <a:solidFill>
                    <a:srgbClr val="723114"/>
                  </a:solidFill>
                </a:ln>
                <a:solidFill>
                  <a:srgbClr val="FF9900"/>
                </a:solidFill>
                <a:effectLst>
                  <a:outerShdw blurRad="50800" dist="50800" dir="5400000" algn="ctr" rotWithShape="0">
                    <a:schemeClr val="bg1">
                      <a:alpha val="57000"/>
                    </a:schemeClr>
                  </a:outerShdw>
                </a:effectLst>
                <a:latin typeface="Bookman Old Style" pitchFamily="18" charset="0"/>
                <a:cs typeface="Times New Roman" pitchFamily="18" charset="0"/>
              </a:rPr>
              <a:t>Петр Аркадьевич Столыпин</a:t>
            </a:r>
            <a:r>
              <a:rPr lang="ru-RU" sz="2800" b="1" i="1" dirty="0" smtClean="0">
                <a:ln>
                  <a:solidFill>
                    <a:srgbClr val="723114"/>
                  </a:solidFill>
                </a:ln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- выдающийся российский государственный деятель, занимавший в 1906-1911 годах должность председателя Совета министров России. Под его руководством осуществлялась системная программа модернизации России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Татьяна\Desktop\Столыпин\1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49278" y="215707"/>
            <a:ext cx="5245445" cy="393337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295802959"/>
      </p:ext>
    </p:extLst>
  </p:cSld>
  <p:clrMapOvr>
    <a:masterClrMapping/>
  </p:clrMapOvr>
  <p:transition advTm="1200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stolypin.rgia.su/image/196404249/1?attr=1024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4359916" cy="59766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4788024" y="400590"/>
            <a:ext cx="4244532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 Саратовской губернии П.А. Столыпина застала первая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революция. Без сколько-нибудь значительной охраны, без оружия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он, будучи губернатором,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ездил по восставшим уездам, выступал перед тысячами до предела возбужденных людей - и непостижимым образом умел наладить с ними доверительный разговор</a:t>
            </a:r>
          </a:p>
        </p:txBody>
      </p:sp>
    </p:spTree>
    <p:extLst>
      <p:ext uri="{BB962C8B-B14F-4D97-AF65-F5344CB8AC3E}">
        <p14:creationId xmlns:p14="http://schemas.microsoft.com/office/powerpoint/2010/main" xmlns="" val="695582040"/>
      </p:ext>
    </p:extLst>
  </p:cSld>
  <p:clrMapOvr>
    <a:masterClrMapping/>
  </p:clrMapOvr>
  <p:transition advTm="12000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stolypin-info.ru/Content/Files/Photoalbum/Stolipin_002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16" t="2001" r="2309" b="6656"/>
          <a:stretch/>
        </p:blipFill>
        <p:spPr bwMode="auto">
          <a:xfrm>
            <a:off x="323528" y="188640"/>
            <a:ext cx="8338088" cy="533141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0" y="5613047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 апреле 1906 года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П.А. Столыпин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назначен Николаем II на должность министра внутренних дел. А менее чем через три месяца назначен Председателем Совета Министров</a:t>
            </a:r>
          </a:p>
        </p:txBody>
      </p:sp>
    </p:spTree>
    <p:extLst>
      <p:ext uri="{BB962C8B-B14F-4D97-AF65-F5344CB8AC3E}">
        <p14:creationId xmlns:p14="http://schemas.microsoft.com/office/powerpoint/2010/main" xmlns="" val="1353717104"/>
      </p:ext>
    </p:extLst>
  </p:cSld>
  <p:clrMapOvr>
    <a:masterClrMapping/>
  </p:clrMapOvr>
  <p:transition advTm="12000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www.stolypin-info.ru/Content/Files/Photoalbum/Stolipin_002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58" t="2771" r="2614" b="6538"/>
          <a:stretch/>
        </p:blipFill>
        <p:spPr bwMode="auto">
          <a:xfrm>
            <a:off x="395536" y="188640"/>
            <a:ext cx="5238427" cy="367309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340" name="Picture 4" descr="http://www.stolypin-info.ru/Content/Files/Photoalbum/Stolipin_002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29" t="3454" r="2999" b="4220"/>
          <a:stretch/>
        </p:blipFill>
        <p:spPr bwMode="auto">
          <a:xfrm>
            <a:off x="4932040" y="917431"/>
            <a:ext cx="4104456" cy="553590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-180528" y="4293096"/>
            <a:ext cx="5256584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В основу своей государственной деятельности </a:t>
            </a: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П.А. Столыпин </a:t>
            </a: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положил принцип: «Сначала успокоение, а потом - реформы!»</a:t>
            </a:r>
          </a:p>
        </p:txBody>
      </p:sp>
    </p:spTree>
    <p:extLst>
      <p:ext uri="{BB962C8B-B14F-4D97-AF65-F5344CB8AC3E}">
        <p14:creationId xmlns:p14="http://schemas.microsoft.com/office/powerpoint/2010/main" xmlns="" val="252339886"/>
      </p:ext>
    </p:extLst>
  </p:cSld>
  <p:clrMapOvr>
    <a:masterClrMapping/>
  </p:clrMapOvr>
  <p:transition advTm="12000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www.rosimperija.info/wp-content/uploads/2012/09/450px-Stolypin_assassinacion_on_Aptekarsky_Island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0697"/>
            <a:ext cx="4608512" cy="614468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4860032" y="476672"/>
            <a:ext cx="4283968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Тем временем представители террористических организаций развязали настоящую «охоту» на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П.А. Столыпина, подготовив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более десяти покушений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spcAft>
                <a:spcPts val="600"/>
              </a:spcAft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Первое из них было осуществлено в августе 1906 года.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Была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взорвана дача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П.А. Столыпина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на Аптекарском острове</a:t>
            </a:r>
          </a:p>
        </p:txBody>
      </p:sp>
    </p:spTree>
    <p:extLst>
      <p:ext uri="{BB962C8B-B14F-4D97-AF65-F5344CB8AC3E}">
        <p14:creationId xmlns:p14="http://schemas.microsoft.com/office/powerpoint/2010/main" xmlns="" val="2402481853"/>
      </p:ext>
    </p:extLst>
  </p:cSld>
  <p:clrMapOvr>
    <a:masterClrMapping/>
  </p:clrMapOvr>
  <p:transition advTm="12000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stolypin.rgia.su/image/164405952/1?attr=1024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3" t="5231" r="1699"/>
          <a:stretch/>
        </p:blipFill>
        <p:spPr bwMode="auto">
          <a:xfrm>
            <a:off x="458530" y="260648"/>
            <a:ext cx="8226941" cy="60486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0" y="638132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723114"/>
                </a:solidFill>
                <a:effectLst>
                  <a:glow rad="190500">
                    <a:schemeClr val="bg1">
                      <a:alpha val="49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Дача П.А. Столыпина после взрыва</a:t>
            </a:r>
            <a:endParaRPr lang="ru-RU" sz="2400" b="1" i="1" dirty="0">
              <a:solidFill>
                <a:srgbClr val="723114"/>
              </a:solidFill>
              <a:effectLst>
                <a:glow rad="190500">
                  <a:schemeClr val="bg1">
                    <a:alpha val="49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8114785"/>
      </p:ext>
    </p:extLst>
  </p:cSld>
  <p:clrMapOvr>
    <a:masterClrMapping/>
  </p:clrMapOvr>
  <p:transition advTm="12000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2008" y="1124744"/>
            <a:ext cx="464400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7013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Рыбас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С. Реформатор. Жизнь и смерть Петра Столыпина / С.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Рыбас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Л. Тараканова. - М.: Недра, 1991. - 204 с.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r="32352" b="30088"/>
          <a:stretch>
            <a:fillRect/>
          </a:stretch>
        </p:blipFill>
        <p:spPr bwMode="auto">
          <a:xfrm rot="10800000">
            <a:off x="4667312" y="370574"/>
            <a:ext cx="4297176" cy="615477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51520" y="332656"/>
            <a:ext cx="7825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Т3(0)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Р93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2000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076543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Труды вольного экономического общества России. - М., 1997. - 157 с.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356463"/>
            <a:ext cx="8458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 3(2) 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 78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C:\Documents and Settings\biblio_1.BIBL_NEW_C01\Мои документы\Новая папка\CCF18052012_00007.jpg"/>
          <p:cNvPicPr>
            <a:picLocks noChangeAspect="1" noChangeArrowheads="1"/>
          </p:cNvPicPr>
          <p:nvPr/>
        </p:nvPicPr>
        <p:blipFill>
          <a:blip r:embed="rId2" cstate="print"/>
          <a:srcRect r="23275" b="17573"/>
          <a:stretch>
            <a:fillRect/>
          </a:stretch>
        </p:blipFill>
        <p:spPr bwMode="auto">
          <a:xfrm>
            <a:off x="4572000" y="476672"/>
            <a:ext cx="4198541" cy="610007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12000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F:\Столыпин\vam-nujny-velikie-potryaeniya-previ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74098" y="0"/>
            <a:ext cx="4795805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12000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F:\Столыпин\Безимени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216486" cy="6885384"/>
          </a:xfrm>
          <a:prstGeom prst="rect">
            <a:avLst/>
          </a:prstGeom>
          <a:noFill/>
        </p:spPr>
      </p:pic>
    </p:spTree>
  </p:cSld>
  <p:clrMapOvr>
    <a:masterClrMapping/>
  </p:clrMapOvr>
  <p:transition advTm="12000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:\Столыпин\Безимени-2.jpg"/>
          <p:cNvPicPr>
            <a:picLocks noChangeAspect="1" noChangeArrowheads="1"/>
          </p:cNvPicPr>
          <p:nvPr/>
        </p:nvPicPr>
        <p:blipFill>
          <a:blip r:embed="rId2" cstate="print"/>
          <a:srcRect l="1593"/>
          <a:stretch>
            <a:fillRect/>
          </a:stretch>
        </p:blipFill>
        <p:spPr bwMode="auto">
          <a:xfrm>
            <a:off x="755576" y="1009230"/>
            <a:ext cx="3384376" cy="271461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&amp;Kcy;&amp;acy;&amp;rcy;&amp;tcy;&amp;icy;&amp;ncy;&amp;kcy;&amp;icy; &amp;pcy;&amp;ocy; &amp;zcy;&amp;acy;&amp;pcy;&amp;rcy;&amp;ocy;&amp;scy;&amp;ucy; &amp;scy;&amp;tcy;&amp;ocy;&amp;lcy;&amp;ycy;&amp;pcy;&amp;icy;&amp;ncy;, &amp;acy;&amp;gcy;&amp;rcy;&amp;acy;&amp;rcy;&amp;ncy;&amp;acy;&amp;yacy; &amp;rcy;&amp;iecy;&amp;fcy;&amp;ocy;&amp;rcy;&amp;mcy;&amp;a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984136"/>
            <a:ext cx="3528392" cy="26132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&amp;Kcy;&amp;acy;&amp;rcy;&amp;tcy;&amp;icy;&amp;ncy;&amp;kcy;&amp;icy; &amp;pcy;&amp;ocy; &amp;zcy;&amp;acy;&amp;pcy;&amp;rcy;&amp;ocy;&amp;scy;&amp;ucy; &amp;scy;&amp;tcy;&amp;ocy;&amp;lcy;&amp;ycy;&amp;pcy;&amp;icy;&amp;ncy;, &amp;acy;&amp;gcy;&amp;rcy;&amp;acy;&amp;rcy;&amp;ncy;&amp;acy;&amp;yacy; &amp;rcy;&amp;iecy;&amp;fcy;&amp;ocy;&amp;rcy;&amp;mcy;&amp;acy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4005064"/>
            <a:ext cx="3816424" cy="262171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1525333" y="44624"/>
            <a:ext cx="60933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i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825600"/>
                    </a:gs>
                    <a:gs pos="13000">
                      <a:srgbClr val="FFA800"/>
                    </a:gs>
                    <a:gs pos="28000">
                      <a:srgbClr val="825600"/>
                    </a:gs>
                    <a:gs pos="42999">
                      <a:srgbClr val="FFA800"/>
                    </a:gs>
                    <a:gs pos="58000">
                      <a:srgbClr val="825600"/>
                    </a:gs>
                    <a:gs pos="72000">
                      <a:srgbClr val="FFA800"/>
                    </a:gs>
                    <a:gs pos="87000">
                      <a:srgbClr val="825600"/>
                    </a:gs>
                    <a:gs pos="100000">
                      <a:srgbClr val="FFA800"/>
                    </a:gs>
                  </a:gsLst>
                  <a:lin ang="18900000" scaled="1"/>
                  <a:tileRect/>
                </a:gra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Bookman Old Style" pitchFamily="18" charset="0"/>
                <a:cs typeface="Times New Roman" pitchFamily="18" charset="0"/>
              </a:rPr>
              <a:t>Аграрная реформа</a:t>
            </a:r>
            <a:endParaRPr lang="ru-RU" sz="4400" dirty="0">
              <a:ln>
                <a:solidFill>
                  <a:schemeClr val="tx1"/>
                </a:solidFill>
              </a:ln>
              <a:gradFill flip="none" rotWithShape="1">
                <a:gsLst>
                  <a:gs pos="0">
                    <a:srgbClr val="825600"/>
                  </a:gs>
                  <a:gs pos="13000">
                    <a:srgbClr val="FFA800"/>
                  </a:gs>
                  <a:gs pos="28000">
                    <a:srgbClr val="825600"/>
                  </a:gs>
                  <a:gs pos="42999">
                    <a:srgbClr val="FFA800"/>
                  </a:gs>
                  <a:gs pos="58000">
                    <a:srgbClr val="825600"/>
                  </a:gs>
                  <a:gs pos="72000">
                    <a:srgbClr val="FFA800"/>
                  </a:gs>
                  <a:gs pos="87000">
                    <a:srgbClr val="825600"/>
                  </a:gs>
                  <a:gs pos="100000">
                    <a:srgbClr val="FFA800"/>
                  </a:gs>
                </a:gsLst>
                <a:lin ang="18900000" scaled="1"/>
                <a:tileRect/>
              </a:gra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chemeClr val="bg1">
                    <a:alpha val="43000"/>
                  </a:schemeClr>
                </a:outerShdw>
              </a:effectLst>
            </a:endParaRPr>
          </a:p>
        </p:txBody>
      </p:sp>
      <p:pic>
        <p:nvPicPr>
          <p:cNvPr id="1030" name="Picture 6" descr="&amp;Pcy;&amp;ocy;&amp;khcy;&amp;ocy;&amp;zhcy;&amp;iecy;&amp;ie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08528" y="1052737"/>
            <a:ext cx="3479896" cy="26642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12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260648"/>
            <a:ext cx="904382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i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gradFill flip="none" rotWithShape="1">
                  <a:gsLst>
                    <a:gs pos="0">
                      <a:srgbClr val="825600"/>
                    </a:gs>
                    <a:gs pos="13000">
                      <a:srgbClr val="FFA800"/>
                    </a:gs>
                    <a:gs pos="28000">
                      <a:srgbClr val="825600"/>
                    </a:gs>
                    <a:gs pos="42999">
                      <a:srgbClr val="FFA800"/>
                    </a:gs>
                    <a:gs pos="58000">
                      <a:srgbClr val="825600"/>
                    </a:gs>
                    <a:gs pos="72000">
                      <a:srgbClr val="FFA800"/>
                    </a:gs>
                    <a:gs pos="87000">
                      <a:srgbClr val="825600"/>
                    </a:gs>
                    <a:gs pos="100000">
                      <a:srgbClr val="FFA800"/>
                    </a:gs>
                  </a:gsLst>
                  <a:lin ang="13500000" scaled="1"/>
                  <a:tileRect/>
                </a:gradFill>
                <a:effectLst>
                  <a:outerShdw blurRad="50800" dist="38100" dir="13500000" algn="br" rotWithShape="0">
                    <a:schemeClr val="bg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«Родина требует себе служения</a:t>
            </a:r>
          </a:p>
          <a:p>
            <a:pPr algn="ctr"/>
            <a:r>
              <a:rPr lang="ru-RU" sz="4000" b="1" i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gradFill flip="none" rotWithShape="1">
                  <a:gsLst>
                    <a:gs pos="0">
                      <a:srgbClr val="825600"/>
                    </a:gs>
                    <a:gs pos="13000">
                      <a:srgbClr val="FFA800"/>
                    </a:gs>
                    <a:gs pos="28000">
                      <a:srgbClr val="825600"/>
                    </a:gs>
                    <a:gs pos="42999">
                      <a:srgbClr val="FFA800"/>
                    </a:gs>
                    <a:gs pos="58000">
                      <a:srgbClr val="825600"/>
                    </a:gs>
                    <a:gs pos="72000">
                      <a:srgbClr val="FFA800"/>
                    </a:gs>
                    <a:gs pos="87000">
                      <a:srgbClr val="825600"/>
                    </a:gs>
                    <a:gs pos="100000">
                      <a:srgbClr val="FFA800"/>
                    </a:gs>
                  </a:gsLst>
                  <a:lin ang="13500000" scaled="1"/>
                  <a:tileRect/>
                </a:gradFill>
                <a:effectLst>
                  <a:outerShdw blurRad="50800" dist="38100" dir="13500000" algn="br" rotWithShape="0">
                    <a:schemeClr val="bg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настолько жертвенно чистого, </a:t>
            </a:r>
          </a:p>
          <a:p>
            <a:pPr algn="ctr"/>
            <a:r>
              <a:rPr lang="ru-RU" sz="4000" b="1" i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gradFill flip="none" rotWithShape="1">
                  <a:gsLst>
                    <a:gs pos="0">
                      <a:srgbClr val="825600"/>
                    </a:gs>
                    <a:gs pos="13000">
                      <a:srgbClr val="FFA800"/>
                    </a:gs>
                    <a:gs pos="28000">
                      <a:srgbClr val="825600"/>
                    </a:gs>
                    <a:gs pos="42999">
                      <a:srgbClr val="FFA800"/>
                    </a:gs>
                    <a:gs pos="58000">
                      <a:srgbClr val="825600"/>
                    </a:gs>
                    <a:gs pos="72000">
                      <a:srgbClr val="FFA800"/>
                    </a:gs>
                    <a:gs pos="87000">
                      <a:srgbClr val="825600"/>
                    </a:gs>
                    <a:gs pos="100000">
                      <a:srgbClr val="FFA800"/>
                    </a:gs>
                  </a:gsLst>
                  <a:lin ang="13500000" scaled="1"/>
                  <a:tileRect/>
                </a:gradFill>
                <a:effectLst>
                  <a:outerShdw blurRad="50800" dist="38100" dir="13500000" algn="br" rotWithShape="0">
                    <a:schemeClr val="bg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 малейшая мысль о личной выгоде </a:t>
            </a:r>
          </a:p>
          <a:p>
            <a:pPr algn="ctr"/>
            <a:r>
              <a:rPr lang="ru-RU" sz="4000" b="1" i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gradFill flip="none" rotWithShape="1">
                  <a:gsLst>
                    <a:gs pos="0">
                      <a:srgbClr val="825600"/>
                    </a:gs>
                    <a:gs pos="13000">
                      <a:srgbClr val="FFA800"/>
                    </a:gs>
                    <a:gs pos="28000">
                      <a:srgbClr val="825600"/>
                    </a:gs>
                    <a:gs pos="42999">
                      <a:srgbClr val="FFA800"/>
                    </a:gs>
                    <a:gs pos="58000">
                      <a:srgbClr val="825600"/>
                    </a:gs>
                    <a:gs pos="72000">
                      <a:srgbClr val="FFA800"/>
                    </a:gs>
                    <a:gs pos="87000">
                      <a:srgbClr val="825600"/>
                    </a:gs>
                    <a:gs pos="100000">
                      <a:srgbClr val="FFA800"/>
                    </a:gs>
                  </a:gsLst>
                  <a:lin ang="13500000" scaled="1"/>
                  <a:tileRect/>
                </a:gradFill>
                <a:effectLst>
                  <a:outerShdw blurRad="50800" dist="38100" dir="13500000" algn="br" rotWithShape="0">
                    <a:schemeClr val="bg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омрачает душу и парализует работу»</a:t>
            </a:r>
            <a:endParaRPr lang="ru-RU" sz="4000" b="1" i="1" dirty="0">
              <a:ln>
                <a:solidFill>
                  <a:schemeClr val="bg2">
                    <a:lumMod val="10000"/>
                  </a:schemeClr>
                </a:solidFill>
              </a:ln>
              <a:gradFill flip="none" rotWithShape="1">
                <a:gsLst>
                  <a:gs pos="0">
                    <a:srgbClr val="825600"/>
                  </a:gs>
                  <a:gs pos="13000">
                    <a:srgbClr val="FFA800"/>
                  </a:gs>
                  <a:gs pos="28000">
                    <a:srgbClr val="825600"/>
                  </a:gs>
                  <a:gs pos="42999">
                    <a:srgbClr val="FFA800"/>
                  </a:gs>
                  <a:gs pos="58000">
                    <a:srgbClr val="825600"/>
                  </a:gs>
                  <a:gs pos="72000">
                    <a:srgbClr val="FFA800"/>
                  </a:gs>
                  <a:gs pos="87000">
                    <a:srgbClr val="825600"/>
                  </a:gs>
                  <a:gs pos="100000">
                    <a:srgbClr val="FFA800"/>
                  </a:gs>
                </a:gsLst>
                <a:lin ang="13500000" scaled="1"/>
                <a:tileRect/>
              </a:gradFill>
              <a:effectLst>
                <a:outerShdw blurRad="50800" dist="38100" dir="13500000" algn="br" rotWithShape="0">
                  <a:schemeClr val="bg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86773" y="3140968"/>
            <a:ext cx="48572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gradFill flip="none" rotWithShape="1">
                  <a:gsLst>
                    <a:gs pos="0">
                      <a:srgbClr val="825600"/>
                    </a:gs>
                    <a:gs pos="13000">
                      <a:srgbClr val="FFA800"/>
                    </a:gs>
                    <a:gs pos="28000">
                      <a:srgbClr val="825600"/>
                    </a:gs>
                    <a:gs pos="42999">
                      <a:srgbClr val="FFA800"/>
                    </a:gs>
                    <a:gs pos="58000">
                      <a:srgbClr val="825600"/>
                    </a:gs>
                    <a:gs pos="72000">
                      <a:srgbClr val="FFA800"/>
                    </a:gs>
                    <a:gs pos="87000">
                      <a:srgbClr val="825600"/>
                    </a:gs>
                    <a:gs pos="100000">
                      <a:srgbClr val="FFA800"/>
                    </a:gs>
                  </a:gsLst>
                  <a:lin ang="13500000" scaled="1"/>
                  <a:tileRect/>
                </a:gradFill>
                <a:effectLst>
                  <a:outerShdw blurRad="50800" dist="38100" dir="13500000" algn="br" rotWithShape="0">
                    <a:schemeClr val="bg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Петр Аркадьевич Столыпин</a:t>
            </a:r>
          </a:p>
          <a:p>
            <a:pPr algn="ctr"/>
            <a:r>
              <a:rPr lang="ru-RU" sz="2400" b="1" i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gradFill flip="none" rotWithShape="1">
                  <a:gsLst>
                    <a:gs pos="0">
                      <a:srgbClr val="825600"/>
                    </a:gs>
                    <a:gs pos="13000">
                      <a:srgbClr val="FFA800"/>
                    </a:gs>
                    <a:gs pos="28000">
                      <a:srgbClr val="825600"/>
                    </a:gs>
                    <a:gs pos="42999">
                      <a:srgbClr val="FFA800"/>
                    </a:gs>
                    <a:gs pos="58000">
                      <a:srgbClr val="825600"/>
                    </a:gs>
                    <a:gs pos="72000">
                      <a:srgbClr val="FFA800"/>
                    </a:gs>
                    <a:gs pos="87000">
                      <a:srgbClr val="825600"/>
                    </a:gs>
                    <a:gs pos="100000">
                      <a:srgbClr val="FFA800"/>
                    </a:gs>
                  </a:gsLst>
                  <a:lin ang="13500000" scaled="1"/>
                  <a:tileRect/>
                </a:gradFill>
                <a:effectLst>
                  <a:outerShdw blurRad="50800" dist="38100" dir="13500000" algn="br" rotWithShape="0">
                    <a:schemeClr val="bg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Государственный деятель</a:t>
            </a:r>
          </a:p>
          <a:p>
            <a:pPr algn="ctr"/>
            <a:r>
              <a:rPr lang="ru-RU" sz="2400" b="1" i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gradFill flip="none" rotWithShape="1">
                  <a:gsLst>
                    <a:gs pos="0">
                      <a:srgbClr val="825600"/>
                    </a:gs>
                    <a:gs pos="13000">
                      <a:srgbClr val="FFA800"/>
                    </a:gs>
                    <a:gs pos="28000">
                      <a:srgbClr val="825600"/>
                    </a:gs>
                    <a:gs pos="42999">
                      <a:srgbClr val="FFA800"/>
                    </a:gs>
                    <a:gs pos="58000">
                      <a:srgbClr val="825600"/>
                    </a:gs>
                    <a:gs pos="72000">
                      <a:srgbClr val="FFA800"/>
                    </a:gs>
                    <a:gs pos="87000">
                      <a:srgbClr val="825600"/>
                    </a:gs>
                    <a:gs pos="100000">
                      <a:srgbClr val="FFA800"/>
                    </a:gs>
                  </a:gsLst>
                  <a:lin ang="13500000" scaled="1"/>
                  <a:tileRect/>
                </a:gradFill>
                <a:effectLst>
                  <a:outerShdw blurRad="50800" dist="38100" dir="13500000" algn="br" rotWithShape="0">
                    <a:schemeClr val="bg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Российской империи, реформатор</a:t>
            </a:r>
            <a:endParaRPr lang="ru-RU" sz="2400" b="1" i="1" dirty="0">
              <a:ln>
                <a:solidFill>
                  <a:schemeClr val="bg2">
                    <a:lumMod val="10000"/>
                  </a:schemeClr>
                </a:solidFill>
              </a:ln>
              <a:gradFill flip="none" rotWithShape="1">
                <a:gsLst>
                  <a:gs pos="0">
                    <a:srgbClr val="825600"/>
                  </a:gs>
                  <a:gs pos="13000">
                    <a:srgbClr val="FFA800"/>
                  </a:gs>
                  <a:gs pos="28000">
                    <a:srgbClr val="825600"/>
                  </a:gs>
                  <a:gs pos="42999">
                    <a:srgbClr val="FFA800"/>
                  </a:gs>
                  <a:gs pos="58000">
                    <a:srgbClr val="825600"/>
                  </a:gs>
                  <a:gs pos="72000">
                    <a:srgbClr val="FFA800"/>
                  </a:gs>
                  <a:gs pos="87000">
                    <a:srgbClr val="825600"/>
                  </a:gs>
                  <a:gs pos="100000">
                    <a:srgbClr val="FFA800"/>
                  </a:gs>
                </a:gsLst>
                <a:lin ang="13500000" scaled="1"/>
                <a:tileRect/>
              </a:gradFill>
              <a:effectLst>
                <a:outerShdw blurRad="50800" dist="38100" dir="13500000" algn="br" rotWithShape="0">
                  <a:schemeClr val="bg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Воробьева\Массовые\Столыпин\Безимени-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924944"/>
            <a:ext cx="3543300" cy="374650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</p:pic>
    </p:spTree>
  </p:cSld>
  <p:clrMapOvr>
    <a:masterClrMapping/>
  </p:clrMapOvr>
  <p:transition advTm="12000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0" y="1412776"/>
          <a:ext cx="9144000" cy="5445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-252536" y="-27384"/>
            <a:ext cx="96125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b="1" i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825600"/>
                    </a:gs>
                    <a:gs pos="13000">
                      <a:srgbClr val="FFA800"/>
                    </a:gs>
                    <a:gs pos="28000">
                      <a:srgbClr val="825600"/>
                    </a:gs>
                    <a:gs pos="42999">
                      <a:srgbClr val="FFA800"/>
                    </a:gs>
                    <a:gs pos="58000">
                      <a:srgbClr val="825600"/>
                    </a:gs>
                    <a:gs pos="72000">
                      <a:srgbClr val="FFA800"/>
                    </a:gs>
                    <a:gs pos="87000">
                      <a:srgbClr val="825600"/>
                    </a:gs>
                    <a:gs pos="100000">
                      <a:srgbClr val="FFA800"/>
                    </a:gs>
                  </a:gsLst>
                  <a:lin ang="18900000" scaled="1"/>
                  <a:tileRect/>
                </a:gra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Bookman Old Style" pitchFamily="18" charset="0"/>
                <a:cs typeface="Times New Roman" pitchFamily="18" charset="0"/>
              </a:rPr>
              <a:t>Основные направления</a:t>
            </a:r>
          </a:p>
          <a:p>
            <a:pPr algn="ctr"/>
            <a:r>
              <a:rPr lang="ru-RU" sz="3500" b="1" i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825600"/>
                    </a:gs>
                    <a:gs pos="13000">
                      <a:srgbClr val="FFA800"/>
                    </a:gs>
                    <a:gs pos="28000">
                      <a:srgbClr val="825600"/>
                    </a:gs>
                    <a:gs pos="42999">
                      <a:srgbClr val="FFA800"/>
                    </a:gs>
                    <a:gs pos="58000">
                      <a:srgbClr val="825600"/>
                    </a:gs>
                    <a:gs pos="72000">
                      <a:srgbClr val="FFA800"/>
                    </a:gs>
                    <a:gs pos="87000">
                      <a:srgbClr val="825600"/>
                    </a:gs>
                    <a:gs pos="100000">
                      <a:srgbClr val="FFA800"/>
                    </a:gs>
                  </a:gsLst>
                  <a:lin ang="18900000" scaled="1"/>
                  <a:tileRect/>
                </a:gra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Bookman Old Style" pitchFamily="18" charset="0"/>
                <a:cs typeface="Times New Roman" pitchFamily="18" charset="0"/>
              </a:rPr>
              <a:t>аграрной реформы П.А. Столыпина</a:t>
            </a:r>
            <a:endParaRPr lang="ru-RU" sz="3500" dirty="0">
              <a:ln>
                <a:solidFill>
                  <a:schemeClr val="tx1"/>
                </a:solidFill>
              </a:ln>
              <a:gradFill flip="none" rotWithShape="1">
                <a:gsLst>
                  <a:gs pos="0">
                    <a:srgbClr val="825600"/>
                  </a:gs>
                  <a:gs pos="13000">
                    <a:srgbClr val="FFA800"/>
                  </a:gs>
                  <a:gs pos="28000">
                    <a:srgbClr val="825600"/>
                  </a:gs>
                  <a:gs pos="42999">
                    <a:srgbClr val="FFA800"/>
                  </a:gs>
                  <a:gs pos="58000">
                    <a:srgbClr val="825600"/>
                  </a:gs>
                  <a:gs pos="72000">
                    <a:srgbClr val="FFA800"/>
                  </a:gs>
                  <a:gs pos="87000">
                    <a:srgbClr val="825600"/>
                  </a:gs>
                  <a:gs pos="100000">
                    <a:srgbClr val="FFA800"/>
                  </a:gs>
                </a:gsLst>
                <a:lin ang="18900000" scaled="1"/>
                <a:tileRect/>
              </a:gra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chemeClr val="bg1">
                    <a:alpha val="43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 advTm="12000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052736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Россия сельская.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XIX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– начало ХХ века  / Отв. редактор А.П. 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Корелин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 – М.: Российская политическая энциклопедия, 2004. – 368 с.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272842"/>
            <a:ext cx="6286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У03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Р76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D:\Мои документы\Воробьёва\Массовые\Столыпин\скан Воробьева\1 - 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333299"/>
            <a:ext cx="4104456" cy="626405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12000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496" y="188640"/>
            <a:ext cx="48965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Плотников В. Аграрная реформа в России: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столыпинский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опыт и современные проблемы фермерства / В. Плотников //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АПК: экономика и управление. - 2010. - № 12. - С. 3 - 10.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3" descr="C:\Documents and Settings\biblio_1.BIBL_NEW_C01\Мои документы\Новая папка\CCF18052012_00009.jpg"/>
          <p:cNvPicPr>
            <a:picLocks noChangeAspect="1" noChangeArrowheads="1"/>
          </p:cNvPicPr>
          <p:nvPr/>
        </p:nvPicPr>
        <p:blipFill>
          <a:blip r:embed="rId2" cstate="print"/>
          <a:srcRect l="1097" r="21078" b="14094"/>
          <a:stretch>
            <a:fillRect/>
          </a:stretch>
        </p:blipFill>
        <p:spPr bwMode="auto">
          <a:xfrm>
            <a:off x="4860032" y="476672"/>
            <a:ext cx="4099542" cy="59637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C:\Documents and Settings\biblio_1.BIBL_NEW_C01\Мои документы\Новая папка\CCF18052012_00008.jpg"/>
          <p:cNvPicPr>
            <a:picLocks noChangeAspect="1" noChangeArrowheads="1"/>
          </p:cNvPicPr>
          <p:nvPr/>
        </p:nvPicPr>
        <p:blipFill>
          <a:blip r:embed="rId3" cstate="print"/>
          <a:srcRect l="4920" r="21279" b="14094"/>
          <a:stretch>
            <a:fillRect/>
          </a:stretch>
        </p:blipFill>
        <p:spPr bwMode="auto">
          <a:xfrm rot="20777582">
            <a:off x="2585807" y="2395182"/>
            <a:ext cx="2802373" cy="41429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12000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496" y="188640"/>
            <a:ext cx="48245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Пахомчик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С.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Столыпинская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аграрная реформа и кооперация в Сибири / С.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Пахомчик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// АПК: экономика и управление. - 2012. - № 4. - С. 9 - 15.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D:\Мои документы\Воробьёва\Массовые\Столыпин\скан Воробьева\1 - 0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40560" y="438119"/>
            <a:ext cx="3851920" cy="601521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9" name="Picture 3" descr="D:\Мои документы\Воробьёва\Массовые\Столыпин\скан Воробьева\1 - 0005.jpg"/>
          <p:cNvPicPr>
            <a:picLocks noChangeAspect="1" noChangeArrowheads="1"/>
          </p:cNvPicPr>
          <p:nvPr/>
        </p:nvPicPr>
        <p:blipFill>
          <a:blip r:embed="rId3" cstate="print"/>
          <a:srcRect l="27626" t="13333"/>
          <a:stretch>
            <a:fillRect/>
          </a:stretch>
        </p:blipFill>
        <p:spPr bwMode="auto">
          <a:xfrm rot="21077743">
            <a:off x="2737657" y="1883940"/>
            <a:ext cx="2805207" cy="464009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12000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60648"/>
            <a:ext cx="44644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Белянин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Д. Переселение крестьян в Сибирь в годы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столыпинской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аграрной реформы / Д.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Белянин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// Российская история. – 2011. - № 1. – С. 86 – 95.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D:\Мои документы\Воробьёва\Массовые\Столыпин\скан Воробьева\1 - 0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404664"/>
            <a:ext cx="4248472" cy="604964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 descr="D:\Мои документы\Воробьёва\Массовые\Столыпин\скан Воробьева\1 - 0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810517">
            <a:off x="2312223" y="2498945"/>
            <a:ext cx="2835864" cy="404661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12000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Давыдов М. Личное и групповое землеустройство в ходе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Столыпинской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аграрной реформы (1907-1915 гг.) / М. Давыдов // Российская история. – 2015. - № 3. – С. 116 – 141.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D:\Мои документы\Воробьёва\Массовые\Столыпин\скан Воробьева\1 - 0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426808"/>
            <a:ext cx="4176464" cy="59545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 descr="D:\Мои документы\Воробьёва\Массовые\Столыпин\скан Воробьева\1 - 0007.jpg"/>
          <p:cNvPicPr>
            <a:picLocks noChangeAspect="1" noChangeArrowheads="1"/>
          </p:cNvPicPr>
          <p:nvPr/>
        </p:nvPicPr>
        <p:blipFill>
          <a:blip r:embed="rId3" cstate="print"/>
          <a:srcRect l="5490"/>
          <a:stretch>
            <a:fillRect/>
          </a:stretch>
        </p:blipFill>
        <p:spPr bwMode="auto">
          <a:xfrm rot="20870240">
            <a:off x="2253837" y="2770582"/>
            <a:ext cx="2529929" cy="37985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12000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496" y="332656"/>
            <a:ext cx="504056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Смирнов С.С. Геополитическая сущность переселенческой политики П.А. Столыпина. [Электронный ресурс] — Электрон. дан. // Социум и 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власть. — 2014. — № 5. — 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С. 101-105. — 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Режим доступа: http://e.lanbook.com/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journal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issue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/293611.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02" name="Picture 2" descr="F:\Столыпин\Безимени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404664"/>
            <a:ext cx="4285670" cy="60486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03" name="Picture 3" descr="F:\Столыпин\geopoliticeskaa_susnostpereselenceskoj_politikipa_stolypina_1-5_0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885357">
            <a:off x="3397280" y="2508904"/>
            <a:ext cx="2664296" cy="39858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12000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-27384"/>
            <a:ext cx="80648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825600"/>
                    </a:gs>
                    <a:gs pos="13000">
                      <a:srgbClr val="FFA800"/>
                    </a:gs>
                    <a:gs pos="28000">
                      <a:srgbClr val="825600"/>
                    </a:gs>
                    <a:gs pos="42999">
                      <a:srgbClr val="FFA800"/>
                    </a:gs>
                    <a:gs pos="58000">
                      <a:srgbClr val="825600"/>
                    </a:gs>
                    <a:gs pos="72000">
                      <a:srgbClr val="FFA800"/>
                    </a:gs>
                    <a:gs pos="87000">
                      <a:srgbClr val="825600"/>
                    </a:gs>
                    <a:gs pos="100000">
                      <a:srgbClr val="FFA800"/>
                    </a:gs>
                  </a:gsLst>
                  <a:lin ang="18900000" scaled="1"/>
                  <a:tileRect/>
                </a:gra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Bookman Old Style" pitchFamily="18" charset="0"/>
                <a:cs typeface="Times New Roman" pitchFamily="18" charset="0"/>
              </a:rPr>
              <a:t>Реформы в области</a:t>
            </a:r>
          </a:p>
          <a:p>
            <a:pPr algn="ctr"/>
            <a:r>
              <a:rPr lang="ru-RU" sz="4000" b="1" i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825600"/>
                    </a:gs>
                    <a:gs pos="13000">
                      <a:srgbClr val="FFA800"/>
                    </a:gs>
                    <a:gs pos="28000">
                      <a:srgbClr val="825600"/>
                    </a:gs>
                    <a:gs pos="42999">
                      <a:srgbClr val="FFA800"/>
                    </a:gs>
                    <a:gs pos="58000">
                      <a:srgbClr val="825600"/>
                    </a:gs>
                    <a:gs pos="72000">
                      <a:srgbClr val="FFA800"/>
                    </a:gs>
                    <a:gs pos="87000">
                      <a:srgbClr val="825600"/>
                    </a:gs>
                    <a:gs pos="100000">
                      <a:srgbClr val="FFA800"/>
                    </a:gs>
                  </a:gsLst>
                  <a:lin ang="18900000" scaled="1"/>
                  <a:tileRect/>
                </a:gra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Bookman Old Style" pitchFamily="18" charset="0"/>
                <a:cs typeface="Times New Roman" pitchFamily="18" charset="0"/>
              </a:rPr>
              <a:t>прав и свобод граждан</a:t>
            </a:r>
            <a:endParaRPr lang="ru-RU" sz="4000" dirty="0">
              <a:ln>
                <a:solidFill>
                  <a:schemeClr val="tx1"/>
                </a:solidFill>
              </a:ln>
              <a:gradFill flip="none" rotWithShape="1">
                <a:gsLst>
                  <a:gs pos="0">
                    <a:srgbClr val="825600"/>
                  </a:gs>
                  <a:gs pos="13000">
                    <a:srgbClr val="FFA800"/>
                  </a:gs>
                  <a:gs pos="28000">
                    <a:srgbClr val="825600"/>
                  </a:gs>
                  <a:gs pos="42999">
                    <a:srgbClr val="FFA800"/>
                  </a:gs>
                  <a:gs pos="58000">
                    <a:srgbClr val="825600"/>
                  </a:gs>
                  <a:gs pos="72000">
                    <a:srgbClr val="FFA800"/>
                  </a:gs>
                  <a:gs pos="87000">
                    <a:srgbClr val="825600"/>
                  </a:gs>
                  <a:gs pos="100000">
                    <a:srgbClr val="FFA800"/>
                  </a:gs>
                </a:gsLst>
                <a:lin ang="18900000" scaled="1"/>
                <a:tileRect/>
              </a:gra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chemeClr val="bg1">
                    <a:alpha val="43000"/>
                  </a:scheme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1340768"/>
            <a:ext cx="86409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5 октября 1906 г. был издан указ, даровавший гражданское равноправие крестьянству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2348880"/>
            <a:ext cx="8640960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800"/>
              </a:spcAft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теперь крестьяне могли беспрепятственно, без разрешения общины поступать на государственную службу и в учебные заведения;</a:t>
            </a:r>
          </a:p>
          <a:p>
            <a:pPr algn="just">
              <a:spcAft>
                <a:spcPts val="1800"/>
              </a:spcAft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окончательно упразднялась подушная подать и круговая порука;</a:t>
            </a:r>
          </a:p>
          <a:p>
            <a:pPr algn="just">
              <a:spcAft>
                <a:spcPts val="1800"/>
              </a:spcAft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отменялись особые формы наказания, возлагаемые на крестьян (например, направление последних на принудительные общественные работы);</a:t>
            </a:r>
          </a:p>
          <a:p>
            <a:pPr algn="just">
              <a:spcAft>
                <a:spcPts val="1800"/>
              </a:spcAft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крестьяне получили право свободного избрания места жительства наравне с прочими сословиями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2000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AutoShape 2" descr="http://www.fgurgia.ru/old/getImage.do?object=162646337&amp;original=1&amp;compatible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2468" name="AutoShape 4" descr="http://www.fgurgia.ru/old/getImage.do?object=162646337&amp;original=1&amp;compatible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2470" name="AutoShape 6" descr="&amp;Kcy;&amp;acy;&amp;rcy;&amp;tcy;&amp;icy;&amp;ncy;&amp;kcy;&amp;icy; &amp;pcy;&amp;ocy; &amp;zcy;&amp;acy;&amp;pcy;&amp;rcy;&amp;ocy;&amp;scy;&amp;ucy; &amp;scy;&amp;tcy;&amp;ocy;&amp;lcy;&amp;ycy;&amp;pcy;&amp;icy;&amp;ncy;, &amp;Rcy;&amp;iecy;&amp;fcy;&amp;ocy;&amp;rcy;&amp;mcy;&amp;ycy; &amp;vcy; &amp;ocy;&amp;bcy;&amp;lcy;&amp;acy;&amp;scy;&amp;tcy;&amp;icy; &amp;pcy;&amp;rcy;&amp;acy;&amp;vcy; &amp;icy; &amp;scy;&amp;vcy;&amp;ocy;&amp;bcy;&amp;ocy;&amp;dcy; &amp;gcy;&amp;rcy;&amp;acy;&amp;zhcy;&amp;dcy;&amp;acy;&amp;ncy;&amp;icy;&amp;ncy;&amp;acy;"/>
          <p:cNvSpPr>
            <a:spLocks noChangeAspect="1" noChangeArrowheads="1"/>
          </p:cNvSpPr>
          <p:nvPr/>
        </p:nvSpPr>
        <p:spPr bwMode="auto">
          <a:xfrm>
            <a:off x="155575" y="-2827338"/>
            <a:ext cx="3762375" cy="58959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2471" name="Picture 7" descr="F:\Столыпин\file.jpeg"/>
          <p:cNvPicPr>
            <a:picLocks noChangeAspect="1" noChangeArrowheads="1"/>
          </p:cNvPicPr>
          <p:nvPr/>
        </p:nvPicPr>
        <p:blipFill>
          <a:blip r:embed="rId2" cstate="print"/>
          <a:srcRect l="5742"/>
          <a:stretch>
            <a:fillRect/>
          </a:stretch>
        </p:blipFill>
        <p:spPr bwMode="auto">
          <a:xfrm>
            <a:off x="2880348" y="116632"/>
            <a:ext cx="3383305" cy="5624904"/>
          </a:xfrm>
          <a:prstGeom prst="snip2DiagRect">
            <a:avLst>
              <a:gd name="adj1" fmla="val 0"/>
              <a:gd name="adj2" fmla="val 13175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0" y="5733256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723114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Первая страница оригинальной обложки дела Канцелярии Совета министров по проекту закона о неприкосновенности личности</a:t>
            </a:r>
            <a:endParaRPr lang="ru-RU" sz="2400" b="1" i="1" dirty="0">
              <a:solidFill>
                <a:srgbClr val="723114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2000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677014"/>
            <a:ext cx="41044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Практически устранялись ограничения на переход из одной веры в другую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83968" y="4437112"/>
            <a:ext cx="46805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Были заметно расширены права старообрядческих и сектантских общин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42" name="AutoShape 2" descr="&amp;Kcy;&amp;acy;&amp;rcy;&amp;tcy;&amp;icy;&amp;ncy;&amp;kcy;&amp;icy; &amp;pcy;&amp;ocy; &amp;zcy;&amp;acy;&amp;pcy;&amp;rcy;&amp;ocy;&amp;scy;&amp;ucy; &amp;scy;&amp;tcy;&amp;ocy;&amp;lcy;&amp;ycy;&amp;pcy;&amp;icy;&amp;ncy;, &amp;scy;&amp;tcy;&amp;acy;&amp;rcy;&amp;ocy;&amp;ocy;&amp;bcy;&amp;rcy;&amp;yacy;&amp;dcy;&amp;chcy;&amp;iecy;&amp;scy;&amp;tcy;&amp;vcy;&amp;ocy;"/>
          <p:cNvSpPr>
            <a:spLocks noChangeAspect="1" noChangeArrowheads="1"/>
          </p:cNvSpPr>
          <p:nvPr/>
        </p:nvSpPr>
        <p:spPr bwMode="auto">
          <a:xfrm>
            <a:off x="155575" y="-2857500"/>
            <a:ext cx="7210425" cy="59626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43" name="Picture 3" descr="F:\Столыпин\0_1597d4_9aa0811a_XXXL.jpg"/>
          <p:cNvPicPr>
            <a:picLocks noChangeAspect="1" noChangeArrowheads="1"/>
          </p:cNvPicPr>
          <p:nvPr/>
        </p:nvPicPr>
        <p:blipFill>
          <a:blip r:embed="rId2" cstate="print"/>
          <a:srcRect b="1961"/>
          <a:stretch>
            <a:fillRect/>
          </a:stretch>
        </p:blipFill>
        <p:spPr bwMode="auto">
          <a:xfrm>
            <a:off x="4427984" y="188640"/>
            <a:ext cx="4438793" cy="3600400"/>
          </a:xfrm>
          <a:prstGeom prst="snip2DiagRect">
            <a:avLst>
              <a:gd name="adj1" fmla="val 0"/>
              <a:gd name="adj2" fmla="val 7026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1445" name="AutoShape 5" descr="&amp;Pcy;&amp;ocy;&amp;khcy;&amp;ocy;&amp;zhcy;&amp;iecy;&amp;iecy; &amp;icy;&amp;zcy;&amp;ocy;&amp;bcy;&amp;rcy;&amp;acy;&amp;zhcy;&amp;iecy;&amp;ncy;&amp;icy;&amp;iecy;"/>
          <p:cNvSpPr>
            <a:spLocks noChangeAspect="1" noChangeArrowheads="1"/>
          </p:cNvSpPr>
          <p:nvPr/>
        </p:nvSpPr>
        <p:spPr bwMode="auto">
          <a:xfrm>
            <a:off x="155575" y="-2857500"/>
            <a:ext cx="6915150" cy="59626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46" name="Picture 6" descr="F:\Столыпин\0_1597da_2f6a6915_XX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356992"/>
            <a:ext cx="3672408" cy="3167452"/>
          </a:xfrm>
          <a:prstGeom prst="snip2DiagRect">
            <a:avLst>
              <a:gd name="adj1" fmla="val 5413"/>
              <a:gd name="adj2" fmla="val 11555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1200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496" y="260648"/>
            <a:ext cx="44644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Родина. - 2012. - № 4. – 138 с. – (Специальный выпуск).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Documents and Settings\biblio_1.BIBL_NEW_C01\Мои документы\Новая папка\CCF18052012_00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260648"/>
            <a:ext cx="4572308" cy="6336704"/>
          </a:xfrm>
          <a:prstGeom prst="snip2DiagRect">
            <a:avLst>
              <a:gd name="adj1" fmla="val 0"/>
              <a:gd name="adj2" fmla="val 13035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12000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0"/>
            <a:ext cx="878497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П.А. Столыпин предпринял шаги и к разрешению еврейского вопроса. Он настаивал на снятии наиболее значимых ограничений, наложенных на еврейское население России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5538" name="Picture 2" descr="&amp;Kcy;&amp;acy;&amp;rcy;&amp;tcy;&amp;icy;&amp;ncy;&amp;kcy;&amp;icy; &amp;pcy;&amp;ocy; &amp;zcy;&amp;acy;&amp;pcy;&amp;rcy;&amp;ocy;&amp;scy;&amp;ucy; &amp;scy;&amp;tcy;&amp;ocy;&amp;lcy;&amp;ycy;&amp;pcy;&amp;icy;&amp;ncy;, &amp;iecy;&amp;vcy;&amp;rcy;&amp;iecy;&amp;jcy;&amp;scy;&amp;kcy;&amp;icy;&amp;jcy; &amp;vcy;&amp;ocy;&amp;pcy;&amp;rcy;&amp;ocy;&amp;s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884920"/>
            <a:ext cx="6336704" cy="41363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0" y="602128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723114"/>
                </a:solidFill>
                <a:effectLst>
                  <a:glow rad="190500">
                    <a:schemeClr val="bg1">
                      <a:alpha val="49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П.А. Столыпин (в белом мундире справа) при представлении императору еврейской делегации</a:t>
            </a:r>
            <a:endParaRPr lang="ru-RU" sz="2400" b="1" i="1" dirty="0">
              <a:solidFill>
                <a:srgbClr val="723114"/>
              </a:solidFill>
              <a:effectLst>
                <a:glow rad="190500">
                  <a:schemeClr val="bg1">
                    <a:alpha val="49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2000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36096" y="2339002"/>
            <a:ext cx="377991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Опыт взаимодействия представительной и исполнительной властей в период премьерства П.А.Столыпина уникален в истории России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825600"/>
                    </a:gs>
                    <a:gs pos="13000">
                      <a:srgbClr val="FFA800"/>
                    </a:gs>
                    <a:gs pos="28000">
                      <a:srgbClr val="825600"/>
                    </a:gs>
                    <a:gs pos="42999">
                      <a:srgbClr val="FFA800"/>
                    </a:gs>
                    <a:gs pos="58000">
                      <a:srgbClr val="825600"/>
                    </a:gs>
                    <a:gs pos="72000">
                      <a:srgbClr val="FFA800"/>
                    </a:gs>
                    <a:gs pos="87000">
                      <a:srgbClr val="825600"/>
                    </a:gs>
                    <a:gs pos="100000">
                      <a:srgbClr val="FFA800"/>
                    </a:gs>
                  </a:gsLst>
                  <a:lin ang="18900000" scaled="1"/>
                  <a:tileRect/>
                </a:gra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Bookman Old Style" pitchFamily="18" charset="0"/>
              </a:rPr>
              <a:t>Формирование основ правового государства и разграничение ответственности ветвей власти</a:t>
            </a:r>
            <a:endParaRPr lang="ru-RU" sz="3600" b="1" i="1" dirty="0">
              <a:ln>
                <a:solidFill>
                  <a:schemeClr val="tx1"/>
                </a:solidFill>
              </a:ln>
              <a:gradFill flip="none" rotWithShape="1">
                <a:gsLst>
                  <a:gs pos="0">
                    <a:srgbClr val="825600"/>
                  </a:gs>
                  <a:gs pos="13000">
                    <a:srgbClr val="FFA800"/>
                  </a:gs>
                  <a:gs pos="28000">
                    <a:srgbClr val="825600"/>
                  </a:gs>
                  <a:gs pos="42999">
                    <a:srgbClr val="FFA800"/>
                  </a:gs>
                  <a:gs pos="58000">
                    <a:srgbClr val="825600"/>
                  </a:gs>
                  <a:gs pos="72000">
                    <a:srgbClr val="FFA800"/>
                  </a:gs>
                  <a:gs pos="87000">
                    <a:srgbClr val="825600"/>
                  </a:gs>
                  <a:gs pos="100000">
                    <a:srgbClr val="FFA800"/>
                  </a:gs>
                </a:gsLst>
                <a:lin ang="18900000" scaled="1"/>
                <a:tileRect/>
              </a:gra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chemeClr val="bg1">
                    <a:alpha val="43000"/>
                  </a:scheme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64514" name="Picture 2" descr="&amp;Pcy;&amp;ocy;&amp;khcy;&amp;ocy;&amp;zhcy;&amp;iecy;&amp;ie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2" cstate="print"/>
          <a:srcRect t="5055" r="17480" b="14032"/>
          <a:stretch>
            <a:fillRect/>
          </a:stretch>
        </p:blipFill>
        <p:spPr bwMode="auto">
          <a:xfrm>
            <a:off x="179512" y="2420888"/>
            <a:ext cx="5328592" cy="3838878"/>
          </a:xfrm>
          <a:prstGeom prst="snip2DiagRect">
            <a:avLst>
              <a:gd name="adj1" fmla="val 18530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12000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20676"/>
            <a:ext cx="45365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Столыпин П. А. Нам нужна Великая Россия... : полн. собр. речей в Государственной думе и Государственном совете. 1906-1911 / П. А. Столыпин. - М.: Мол. гвардия, 1991. - 416 с.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404664"/>
            <a:ext cx="8640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Т3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С81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Documents and Settings\biblio_1.BIBL_NEW_C01\Мои документы\Новая папка\CCF18052012_00001.jpg"/>
          <p:cNvPicPr>
            <a:picLocks noChangeAspect="1" noChangeArrowheads="1"/>
          </p:cNvPicPr>
          <p:nvPr/>
        </p:nvPicPr>
        <p:blipFill>
          <a:blip r:embed="rId2" cstate="print"/>
          <a:srcRect r="4169" b="55352"/>
          <a:stretch>
            <a:fillRect/>
          </a:stretch>
        </p:blipFill>
        <p:spPr bwMode="auto">
          <a:xfrm rot="5400000">
            <a:off x="3739948" y="1308724"/>
            <a:ext cx="6128599" cy="43204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12000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496" y="332656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Казанина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Л. Часть вины.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Столыпинская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программа в оценке российских либералов // Родина. - 2010. - № 7. - С. 83-84.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3" descr="C:\Documents and Settings\biblio_1.BIBL_NEW_C01\Мои документы\Новая папка\CCF18052012_00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404664"/>
            <a:ext cx="4318681" cy="598520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C:\Documents and Settings\biblio_1.BIBL_NEW_C01\Мои документы\Новая папка\CCF18052012_00013.jpg"/>
          <p:cNvPicPr>
            <a:picLocks noChangeAspect="1" noChangeArrowheads="1"/>
          </p:cNvPicPr>
          <p:nvPr/>
        </p:nvPicPr>
        <p:blipFill>
          <a:blip r:embed="rId3" cstate="print"/>
          <a:srcRect r="4563" b="3479"/>
          <a:stretch>
            <a:fillRect/>
          </a:stretch>
        </p:blipFill>
        <p:spPr bwMode="auto">
          <a:xfrm rot="10192892">
            <a:off x="2783391" y="1944801"/>
            <a:ext cx="3177081" cy="45119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12000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332656"/>
            <a:ext cx="489654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Кузнецов Д.В. Реформаторская деятельность П.А. Столыпина в свете изучения вопроса о соотношении понятий «насилие» и «принуждение». [Электронный ресурс] — Электрон. дан. // Вестник Омского университета серия «Исторические науки». — 2015. — № 1. — С. 19-29. — Режим доступа: http://e.lanbook.com/journal/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issue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/296274.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F:\Столыпин\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88640"/>
            <a:ext cx="3960440" cy="55842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F:\Столыпин\reformatorskaa_deatelnost_p_a_stolypina_v_svete_izucenia_voprosa_o_sootnosenii_ponatij_nasilie_i_prinuzdenie_1-11_0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3140968"/>
            <a:ext cx="2544225" cy="36004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12000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-27384"/>
            <a:ext cx="80648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gradFill flip="none" rotWithShape="1">
                  <a:gsLst>
                    <a:gs pos="0">
                      <a:srgbClr val="825600"/>
                    </a:gs>
                    <a:gs pos="13000">
                      <a:srgbClr val="FFA800"/>
                    </a:gs>
                    <a:gs pos="28000">
                      <a:srgbClr val="825600"/>
                    </a:gs>
                    <a:gs pos="42999">
                      <a:srgbClr val="FFA800"/>
                    </a:gs>
                    <a:gs pos="58000">
                      <a:srgbClr val="825600"/>
                    </a:gs>
                    <a:gs pos="72000">
                      <a:srgbClr val="FFA800"/>
                    </a:gs>
                    <a:gs pos="87000">
                      <a:srgbClr val="825600"/>
                    </a:gs>
                    <a:gs pos="100000">
                      <a:srgbClr val="FFA800"/>
                    </a:gs>
                  </a:gsLst>
                  <a:lin ang="18900000" scaled="1"/>
                  <a:tileRect/>
                </a:gra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Bookman Old Style" pitchFamily="18" charset="0"/>
                <a:cs typeface="Times New Roman" pitchFamily="18" charset="0"/>
              </a:rPr>
              <a:t>Реформирование судопроизводства</a:t>
            </a:r>
            <a:endParaRPr lang="ru-RU" sz="40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gradFill flip="none" rotWithShape="1">
                <a:gsLst>
                  <a:gs pos="0">
                    <a:srgbClr val="825600"/>
                  </a:gs>
                  <a:gs pos="13000">
                    <a:srgbClr val="FFA800"/>
                  </a:gs>
                  <a:gs pos="28000">
                    <a:srgbClr val="825600"/>
                  </a:gs>
                  <a:gs pos="42999">
                    <a:srgbClr val="FFA800"/>
                  </a:gs>
                  <a:gs pos="58000">
                    <a:srgbClr val="825600"/>
                  </a:gs>
                  <a:gs pos="72000">
                    <a:srgbClr val="FFA800"/>
                  </a:gs>
                  <a:gs pos="87000">
                    <a:srgbClr val="825600"/>
                  </a:gs>
                  <a:gs pos="100000">
                    <a:srgbClr val="FFA800"/>
                  </a:gs>
                </a:gsLst>
                <a:lin ang="18900000" scaled="1"/>
                <a:tileRect/>
              </a:gra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chemeClr val="bg1">
                    <a:alpha val="43000"/>
                  </a:scheme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345992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900" b="1" i="1" dirty="0" smtClean="0">
                <a:latin typeface="Times New Roman" pitchFamily="18" charset="0"/>
                <a:cs typeface="Times New Roman" pitchFamily="18" charset="0"/>
              </a:rPr>
              <a:t>законопроект «О преобразовании местного суда» </a:t>
            </a:r>
            <a:endParaRPr lang="ru-RU" sz="29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650248"/>
            <a:ext cx="96125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900" b="1" i="1" dirty="0" smtClean="0">
                <a:latin typeface="Times New Roman" pitchFamily="18" charset="0"/>
                <a:cs typeface="Times New Roman" pitchFamily="18" charset="0"/>
              </a:rPr>
              <a:t>целый ряд инициатив, направленных к укреплению единого правового пространства Российской империи</a:t>
            </a:r>
          </a:p>
          <a:p>
            <a:pPr>
              <a:buFont typeface="Wingdings" pitchFamily="2" charset="2"/>
              <a:buChar char="Ø"/>
            </a:pP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43608" y="1922056"/>
            <a:ext cx="79928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должен был способствовать тому, что суд стал бы дешевле и доступнее для населения;</a:t>
            </a:r>
          </a:p>
          <a:p>
            <a:pPr algn="just"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предполагал восстановление в сельской местности института мировых судей</a:t>
            </a:r>
          </a:p>
          <a:p>
            <a:pPr algn="just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71600" y="4730368"/>
            <a:ext cx="8172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предполагалось определить права человека во время предварительного следствия, установить условный срок осуждения, ввести принцип гражданской и уголовной ответственности чиновников, посягнувших на свободы и права граждан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2000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ChangeArrowheads="1"/>
          </p:cNvSpPr>
          <p:nvPr/>
        </p:nvSpPr>
        <p:spPr bwMode="auto">
          <a:xfrm>
            <a:off x="35496" y="476672"/>
            <a:ext cx="482453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7013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Шульгин В. Хранитель. Традиция консервативного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самобытничества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думских речах Петра Столыпина / В. Шульгин  // Родина. - 2009. - № 1. -  С. 74- 76.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" name="Picture 2" descr="C:\Documents and Settings\biblio_1.BIBL_NEW_C01\Мои документы\Новая папка\CCF18052012_000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53490" y="620688"/>
            <a:ext cx="4223369" cy="585311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4" descr="C:\Documents and Settings\biblio_1.BIBL_NEW_C01\Мои документы\Новая папка\CCF18052012_000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759325">
            <a:off x="2271584" y="2620626"/>
            <a:ext cx="2850902" cy="39510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12000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-27384"/>
            <a:ext cx="80648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gradFill flip="none" rotWithShape="1">
                  <a:gsLst>
                    <a:gs pos="0">
                      <a:srgbClr val="825600"/>
                    </a:gs>
                    <a:gs pos="13000">
                      <a:srgbClr val="FFA800"/>
                    </a:gs>
                    <a:gs pos="28000">
                      <a:srgbClr val="825600"/>
                    </a:gs>
                    <a:gs pos="42999">
                      <a:srgbClr val="FFA800"/>
                    </a:gs>
                    <a:gs pos="58000">
                      <a:srgbClr val="825600"/>
                    </a:gs>
                    <a:gs pos="72000">
                      <a:srgbClr val="FFA800"/>
                    </a:gs>
                    <a:gs pos="87000">
                      <a:srgbClr val="825600"/>
                    </a:gs>
                    <a:gs pos="100000">
                      <a:srgbClr val="FFA800"/>
                    </a:gs>
                  </a:gsLst>
                  <a:lin ang="18900000" scaled="1"/>
                  <a:tileRect/>
                </a:gra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Bookman Old Style" pitchFamily="18" charset="0"/>
                <a:cs typeface="Times New Roman" pitchFamily="18" charset="0"/>
              </a:rPr>
              <a:t>Местное управление и самоуправление</a:t>
            </a:r>
            <a:endParaRPr lang="ru-RU" sz="40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gradFill flip="none" rotWithShape="1">
                <a:gsLst>
                  <a:gs pos="0">
                    <a:srgbClr val="825600"/>
                  </a:gs>
                  <a:gs pos="13000">
                    <a:srgbClr val="FFA800"/>
                  </a:gs>
                  <a:gs pos="28000">
                    <a:srgbClr val="825600"/>
                  </a:gs>
                  <a:gs pos="42999">
                    <a:srgbClr val="FFA800"/>
                  </a:gs>
                  <a:gs pos="58000">
                    <a:srgbClr val="825600"/>
                  </a:gs>
                  <a:gs pos="72000">
                    <a:srgbClr val="FFA800"/>
                  </a:gs>
                  <a:gs pos="87000">
                    <a:srgbClr val="825600"/>
                  </a:gs>
                  <a:gs pos="100000">
                    <a:srgbClr val="FFA800"/>
                  </a:gs>
                </a:gsLst>
                <a:lin ang="18900000" scaled="1"/>
                <a:tileRect/>
              </a:gra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chemeClr val="bg1">
                    <a:alpha val="43000"/>
                  </a:scheme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268760"/>
            <a:ext cx="78811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  «Положение о поселковом управлении»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885474"/>
            <a:ext cx="78300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  «Положение о волостном управлении»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2660719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Законопроекты предполагали учреждение органов местного самоуправления на самом низовом уровне - в поселковом обществе и волости.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7586" name="Picture 2" descr="http://www.yararchive.ru/exhibitions/exhibition-self-rule/img/documents/001/16.jpg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4932040" y="3997863"/>
            <a:ext cx="3600400" cy="274350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7588" name="Picture 4" descr="http://www.rumvi.com/products/ebook/%D0%B2%D1%80%D0%B5%D0%BC%D1%8F-%D0%B2%D0%B5%D0%BB%D0%B8%D0%BA%D0%B8%D1%85-%D1%80%D0%B5%D1%84%D0%BE%D1%80%D0%BC/ed771c52-9f23-4b54-b456-95a4567af86d/preview/i_033.jpg"/>
          <p:cNvPicPr>
            <a:picLocks noChangeAspect="1" noChangeArrowheads="1"/>
          </p:cNvPicPr>
          <p:nvPr/>
        </p:nvPicPr>
        <p:blipFill>
          <a:blip r:embed="rId3" cstate="print"/>
          <a:srcRect l="3259" t="3904" r="2243" b="16724"/>
          <a:stretch>
            <a:fillRect/>
          </a:stretch>
        </p:blipFill>
        <p:spPr bwMode="auto">
          <a:xfrm>
            <a:off x="539552" y="3964508"/>
            <a:ext cx="3960440" cy="27768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12000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-27384"/>
            <a:ext cx="80648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gradFill flip="none" rotWithShape="1">
                  <a:gsLst>
                    <a:gs pos="0">
                      <a:srgbClr val="825600"/>
                    </a:gs>
                    <a:gs pos="13000">
                      <a:srgbClr val="FFA800"/>
                    </a:gs>
                    <a:gs pos="28000">
                      <a:srgbClr val="825600"/>
                    </a:gs>
                    <a:gs pos="42999">
                      <a:srgbClr val="FFA800"/>
                    </a:gs>
                    <a:gs pos="58000">
                      <a:srgbClr val="825600"/>
                    </a:gs>
                    <a:gs pos="72000">
                      <a:srgbClr val="FFA800"/>
                    </a:gs>
                    <a:gs pos="87000">
                      <a:srgbClr val="825600"/>
                    </a:gs>
                    <a:gs pos="100000">
                      <a:srgbClr val="FFA800"/>
                    </a:gs>
                  </a:gsLst>
                  <a:lin ang="18900000" scaled="1"/>
                  <a:tileRect/>
                </a:gra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Bookman Old Style" pitchFamily="18" charset="0"/>
                <a:cs typeface="Times New Roman" pitchFamily="18" charset="0"/>
              </a:rPr>
              <a:t>Образование, наука и культура</a:t>
            </a:r>
            <a:endParaRPr lang="ru-RU" sz="40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gradFill flip="none" rotWithShape="1">
                <a:gsLst>
                  <a:gs pos="0">
                    <a:srgbClr val="825600"/>
                  </a:gs>
                  <a:gs pos="13000">
                    <a:srgbClr val="FFA800"/>
                  </a:gs>
                  <a:gs pos="28000">
                    <a:srgbClr val="825600"/>
                  </a:gs>
                  <a:gs pos="42999">
                    <a:srgbClr val="FFA800"/>
                  </a:gs>
                  <a:gs pos="58000">
                    <a:srgbClr val="825600"/>
                  </a:gs>
                  <a:gs pos="72000">
                    <a:srgbClr val="FFA800"/>
                  </a:gs>
                  <a:gs pos="87000">
                    <a:srgbClr val="825600"/>
                  </a:gs>
                  <a:gs pos="100000">
                    <a:srgbClr val="FFA800"/>
                  </a:gs>
                </a:gsLst>
                <a:lin ang="18900000" scaled="1"/>
                <a:tileRect/>
              </a:gra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chemeClr val="bg1">
                    <a:alpha val="43000"/>
                  </a:scheme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700808"/>
            <a:ext cx="43924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законопроект «О введении всеобщего начального обучения в Российской империи»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4077072"/>
            <a:ext cx="42484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был разработан новый Университетский устав, предоставлявший высшей школе широкую автономию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F:\Столыпин\всеобуч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4002254"/>
            <a:ext cx="4104456" cy="273911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&amp;Kcy;&amp;acy;&amp;rcy;&amp;tcy;&amp;icy;&amp;ncy;&amp;kcy;&amp;icy; &amp;pcy;&amp;ocy; &amp;zcy;&amp;acy;&amp;pcy;&amp;rcy;&amp;ocy;&amp;scy;&amp;ucy; &amp;ocy;&amp;bcy;&amp;ucy;&amp;chcy;&amp;iecy;&amp;ncy;&amp;icy;&amp;iecy; &amp;ncy;&amp;acy;&amp;chcy;&amp;acy;&amp;lcy;&amp;acy; 20 &amp;vcy;&amp;iecy;&amp;kcy;&amp;a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4588" y="1340768"/>
            <a:ext cx="4073876" cy="25202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12000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512" y="3645024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активно финансировались фундаментальные исследования, научные экспедиции, академические издания, реставрационные работы, театральные коллективы, развитие кинематографа и т.д.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6512" y="5397023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правительство создавало благоприятную среду для дальнейшего развития русской культуры и приобщения к ней все большего числа граждан России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&amp;Kcy;&amp;acy;&amp;rcy;&amp;tcy;&amp;icy;&amp;ncy;&amp;kcy;&amp;icy; &amp;pcy;&amp;ocy; &amp;zcy;&amp;acy;&amp;pcy;&amp;rcy;&amp;ocy;&amp;scy;&amp;ucy; &amp;tcy;&amp;iecy;&amp;acy;&amp;tcy;&amp;rcy;&amp;acy;&amp;lcy;&amp;softcy;&amp;ncy;&amp;ocy;&amp;iecy; &amp;icy;&amp;scy;&amp;kcy;&amp;ucy;&amp;scy;&amp;scy;&amp;tcy;&amp;vcy;&amp;ocy; &amp;ncy;&amp;acy;&amp;chcy;&amp;acy;&amp;lcy;&amp;acy; 20 &amp;vcy;&amp;iecy;&amp;kcy;&amp;a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260648"/>
            <a:ext cx="6480720" cy="31539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1200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stolypin-info.ru/Content/Files/Photoalbum/Stolipin_00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16" t="2681" r="3438" b="11961"/>
          <a:stretch/>
        </p:blipFill>
        <p:spPr bwMode="auto">
          <a:xfrm>
            <a:off x="554360" y="294968"/>
            <a:ext cx="3657600" cy="567812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4283968" y="836712"/>
            <a:ext cx="474286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Столыпин родился 2 апреля 1862 г. в Дрездене (Германия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Он был четвертым ребенком в семье, после братьев Дмитрия и Михаила, и сестры Марии. Последним в семье родился брат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Александр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1877" y="6021288"/>
            <a:ext cx="32825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723114"/>
                </a:solidFill>
                <a:effectLst>
                  <a:glow rad="190500">
                    <a:schemeClr val="bg1">
                      <a:alpha val="49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П.А. Столыпин </a:t>
            </a:r>
          </a:p>
          <a:p>
            <a:pPr algn="ctr"/>
            <a:r>
              <a:rPr lang="ru-RU" sz="2400" b="1" i="1" dirty="0" smtClean="0">
                <a:solidFill>
                  <a:srgbClr val="723114"/>
                </a:solidFill>
                <a:effectLst>
                  <a:glow rad="190500">
                    <a:schemeClr val="bg1">
                      <a:alpha val="49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 братом Александром</a:t>
            </a:r>
            <a:endParaRPr lang="ru-RU" sz="2400" b="1" i="1" dirty="0">
              <a:solidFill>
                <a:srgbClr val="723114"/>
              </a:solidFill>
              <a:effectLst>
                <a:glow rad="190500">
                  <a:schemeClr val="bg1">
                    <a:alpha val="49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484927"/>
      </p:ext>
    </p:extLst>
  </p:cSld>
  <p:clrMapOvr>
    <a:masterClrMapping/>
  </p:clrMapOvr>
  <p:transition advTm="12000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&amp;Kcy;&amp;acy;&amp;rcy;&amp;tcy;&amp;icy;&amp;ncy;&amp;kcy;&amp;icy; &amp;pcy;&amp;ocy; &amp;zcy;&amp;acy;&amp;pcy;&amp;rcy;&amp;ocy;&amp;scy;&amp;ucy; &amp;vcy;&amp;ocy;&amp;iecy;&amp;ncy;&amp;ncy;&amp;acy;&amp;yacy; &amp;rcy;&amp;iecy;&amp;fcy;&amp;ocy;&amp;rcy;&amp;mcy;&amp;acy; &amp;scy;&amp;tcy;&amp;ocy;&amp;lcy;&amp;ycy;&amp;pcy;&amp;icy;&amp;ncy;&amp;a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60448" y="3751415"/>
            <a:ext cx="4004040" cy="291794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539552" y="-27384"/>
            <a:ext cx="80648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gradFill flip="none" rotWithShape="1">
                  <a:gsLst>
                    <a:gs pos="0">
                      <a:srgbClr val="825600"/>
                    </a:gs>
                    <a:gs pos="13000">
                      <a:srgbClr val="FFA800"/>
                    </a:gs>
                    <a:gs pos="28000">
                      <a:srgbClr val="825600"/>
                    </a:gs>
                    <a:gs pos="42999">
                      <a:srgbClr val="FFA800"/>
                    </a:gs>
                    <a:gs pos="58000">
                      <a:srgbClr val="825600"/>
                    </a:gs>
                    <a:gs pos="72000">
                      <a:srgbClr val="FFA800"/>
                    </a:gs>
                    <a:gs pos="87000">
                      <a:srgbClr val="825600"/>
                    </a:gs>
                    <a:gs pos="100000">
                      <a:srgbClr val="FFA800"/>
                    </a:gs>
                  </a:gsLst>
                  <a:lin ang="5400000" scaled="1"/>
                  <a:tileRect/>
                </a:gra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Bookman Old Style" pitchFamily="18" charset="0"/>
                <a:cs typeface="Times New Roman" pitchFamily="18" charset="0"/>
              </a:rPr>
              <a:t>Военная реформа</a:t>
            </a:r>
            <a:endParaRPr lang="ru-RU" sz="40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gradFill flip="none" rotWithShape="1">
                <a:gsLst>
                  <a:gs pos="0">
                    <a:srgbClr val="825600"/>
                  </a:gs>
                  <a:gs pos="13000">
                    <a:srgbClr val="FFA800"/>
                  </a:gs>
                  <a:gs pos="28000">
                    <a:srgbClr val="825600"/>
                  </a:gs>
                  <a:gs pos="42999">
                    <a:srgbClr val="FFA800"/>
                  </a:gs>
                  <a:gs pos="58000">
                    <a:srgbClr val="825600"/>
                  </a:gs>
                  <a:gs pos="72000">
                    <a:srgbClr val="FFA800"/>
                  </a:gs>
                  <a:gs pos="87000">
                    <a:srgbClr val="825600"/>
                  </a:gs>
                  <a:gs pos="100000">
                    <a:srgbClr val="FFA800"/>
                  </a:gs>
                </a:gsLst>
                <a:lin ang="5400000" scaled="1"/>
                <a:tileRect/>
              </a:gra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chemeClr val="bg1">
                    <a:alpha val="43000"/>
                  </a:scheme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90872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723114"/>
                </a:solidFill>
                <a:effectLst>
                  <a:glow rad="190500">
                    <a:schemeClr val="bg1">
                      <a:alpha val="49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Направления военной политики</a:t>
            </a:r>
            <a:endParaRPr lang="ru-RU" sz="2800" b="1" i="1" dirty="0">
              <a:solidFill>
                <a:srgbClr val="723114"/>
              </a:solidFill>
              <a:effectLst>
                <a:glow rad="190500">
                  <a:schemeClr val="bg1">
                    <a:alpha val="49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2204864"/>
            <a:ext cx="259228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Упорядочение принципов комплектования вооруженных сил</a:t>
            </a:r>
            <a:endParaRPr lang="ru-RU" sz="2200" b="1" dirty="0">
              <a:solidFill>
                <a:schemeClr val="accent2">
                  <a:lumMod val="50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19872" y="2420888"/>
            <a:ext cx="230425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Перевооружение  армии</a:t>
            </a:r>
            <a:endParaRPr lang="ru-RU" sz="2200" b="1" dirty="0">
              <a:solidFill>
                <a:schemeClr val="accent2">
                  <a:lumMod val="50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84168" y="2289646"/>
            <a:ext cx="243001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Строительство необходимой инфраструктуры</a:t>
            </a:r>
            <a:endParaRPr lang="ru-RU" sz="2200" b="1" dirty="0">
              <a:solidFill>
                <a:schemeClr val="accent2">
                  <a:lumMod val="50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4499992" y="1484784"/>
            <a:ext cx="144016" cy="936104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 rot="2040000">
            <a:off x="2445157" y="1373024"/>
            <a:ext cx="144016" cy="936104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 rot="19560000" flipH="1">
            <a:off x="6549613" y="1373024"/>
            <a:ext cx="144016" cy="936104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2" name="Picture 4" descr="&amp;Kcy;&amp;acy;&amp;rcy;&amp;tcy;&amp;icy;&amp;ncy;&amp;kcy;&amp;icy; &amp;pcy;&amp;ocy; &amp;zcy;&amp;acy;&amp;pcy;&amp;rcy;&amp;ocy;&amp;scy;&amp;ucy; &amp;vcy;&amp;ocy;&amp;iecy;&amp;ncy;&amp;ncy;&amp;acy;&amp;yacy; &amp;rcy;&amp;iecy;&amp;fcy;&amp;ocy;&amp;rcy;&amp;mcy;&amp;acy; &amp;scy;&amp;tcy;&amp;ocy;&amp;lcy;&amp;ycy;&amp;pcy;&amp;icy;&amp;ncy;&amp;a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714961"/>
            <a:ext cx="4536504" cy="295439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12000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 годы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столыпинских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реформ был разработан новый Воинский устав, четко определявший порядок призыва в армию, права и обязанности призывных комиссий, льготы по отбыванию воинской повинности и, наконец, возможности обжалования решений властей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682" name="Picture 2" descr="&amp;Pcy;&amp;ocy;&amp;khcy;&amp;ocy;&amp;zhcy;&amp;iecy;&amp;ie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9052" y="260648"/>
            <a:ext cx="6485896" cy="45365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12000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56818"/>
            <a:ext cx="80648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803B02">
                        <a:alpha val="0"/>
                      </a:srgbClr>
                    </a:gs>
                    <a:gs pos="13000">
                      <a:srgbClr val="FFA800"/>
                    </a:gs>
                    <a:gs pos="28000">
                      <a:srgbClr val="825600"/>
                    </a:gs>
                    <a:gs pos="42999">
                      <a:srgbClr val="FFA800"/>
                    </a:gs>
                    <a:gs pos="58000">
                      <a:srgbClr val="825600"/>
                    </a:gs>
                    <a:gs pos="72000">
                      <a:srgbClr val="FFA800"/>
                    </a:gs>
                    <a:gs pos="87000">
                      <a:srgbClr val="825600"/>
                    </a:gs>
                    <a:gs pos="100000">
                      <a:srgbClr val="FFA800"/>
                    </a:gs>
                  </a:gsLst>
                  <a:lin ang="18900000" scaled="1"/>
                  <a:tileRect/>
                </a:gra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Bookman Old Style" pitchFamily="18" charset="0"/>
                <a:cs typeface="Times New Roman" pitchFamily="18" charset="0"/>
              </a:rPr>
              <a:t>Противодействие террору</a:t>
            </a:r>
            <a:endParaRPr lang="ru-RU" sz="4000" dirty="0">
              <a:ln>
                <a:solidFill>
                  <a:schemeClr val="tx1"/>
                </a:solidFill>
              </a:ln>
              <a:gradFill flip="none" rotWithShape="1">
                <a:gsLst>
                  <a:gs pos="0">
                    <a:srgbClr val="803B02">
                      <a:alpha val="0"/>
                    </a:srgbClr>
                  </a:gs>
                  <a:gs pos="13000">
                    <a:srgbClr val="FFA800"/>
                  </a:gs>
                  <a:gs pos="28000">
                    <a:srgbClr val="825600"/>
                  </a:gs>
                  <a:gs pos="42999">
                    <a:srgbClr val="FFA800"/>
                  </a:gs>
                  <a:gs pos="58000">
                    <a:srgbClr val="825600"/>
                  </a:gs>
                  <a:gs pos="72000">
                    <a:srgbClr val="FFA800"/>
                  </a:gs>
                  <a:gs pos="87000">
                    <a:srgbClr val="825600"/>
                  </a:gs>
                  <a:gs pos="100000">
                    <a:srgbClr val="FFA800"/>
                  </a:gs>
                </a:gsLst>
                <a:lin ang="18900000" scaled="1"/>
                <a:tileRect/>
              </a:gra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chemeClr val="bg1">
                    <a:alpha val="43000"/>
                  </a:scheme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5059050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19 августа 1906 г. были учреждены военно-полевые суды, которые рассматривали дела в ускоренном порядке - за 48 часов; приговор же должен был приводиться в исполнение через 24 часа после его вынесения</a:t>
            </a:r>
            <a:endParaRPr lang="ru-RU" sz="27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2706" name="Picture 2" descr="F:\Столыпин\Prinjatie-Zakona-o-voenno-polevih-sudah-v-Rossii_53fb949a625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6930" y="1023996"/>
            <a:ext cx="5170140" cy="39171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12000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496" y="260648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Медушевский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А.Н. Как выйти из революции: стратегия преодоления  социального кризиса в обществах переходного типа / А.Н.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Медушевский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// Российская история. - 2012. - № 2. - С. 3-16.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r="22122" b="20246"/>
          <a:stretch>
            <a:fillRect/>
          </a:stretch>
        </p:blipFill>
        <p:spPr bwMode="auto">
          <a:xfrm rot="10800000">
            <a:off x="4499992" y="332656"/>
            <a:ext cx="4487065" cy="616575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 l="2857" t="5841" r="29049" b="28149"/>
          <a:stretch>
            <a:fillRect/>
          </a:stretch>
        </p:blipFill>
        <p:spPr bwMode="auto">
          <a:xfrm rot="10310780">
            <a:off x="2296713" y="3007682"/>
            <a:ext cx="2911986" cy="366232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12000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&amp;Kcy;&amp;acy;&amp;rcy;&amp;tcy;&amp;icy;&amp;ncy;&amp;kcy;&amp;icy; &amp;pcy;&amp;ocy; &amp;zcy;&amp;acy;&amp;pcy;&amp;rcy;&amp;ocy;&amp;scy;&amp;ucy; &amp;pcy;&amp;ocy;&amp;lcy;&amp;icy;&amp;tscy;&amp;icy;&amp;yacy; 1906"/>
          <p:cNvPicPr>
            <a:picLocks noChangeAspect="1" noChangeArrowheads="1"/>
          </p:cNvPicPr>
          <p:nvPr/>
        </p:nvPicPr>
        <p:blipFill>
          <a:blip r:embed="rId2" cstate="print">
            <a:grayscl/>
            <a:lum contrast="30000"/>
          </a:blip>
          <a:srcRect/>
          <a:stretch>
            <a:fillRect/>
          </a:stretch>
        </p:blipFill>
        <p:spPr bwMode="auto">
          <a:xfrm>
            <a:off x="1417122" y="188640"/>
            <a:ext cx="6309756" cy="48245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0" y="5069502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Был разработан Устав полицейский, который определял процедуру полицейского контроля, что должно было обезопасить гражданина от незаконных посягательств на неприкосновенность его личности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2000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013176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За годы премьерства П.А. Столыпина масштабы революционного террора заметно уменьшились. 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 1908 г. более 90% террористов либо были ликвидированы, либо бежали за границу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6802" name="Picture 2" descr="&amp;Kcy;&amp;acy;&amp;rcy;&amp;tcy;&amp;icy;&amp;ncy;&amp;kcy;&amp;icy; &amp;pcy;&amp;ocy; &amp;zcy;&amp;acy;&amp;pcy;&amp;rcy;&amp;ocy;&amp;scy;&amp;ucy; &amp;tcy;&amp;iecy;&amp;rcy;&amp;rcy;&amp;ocy;&amp;rcy;&amp;icy;&amp;scy;&amp;tcy;&amp;ycy; 19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260648"/>
            <a:ext cx="6336704" cy="463234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12000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-27384"/>
            <a:ext cx="80648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825600"/>
                    </a:gs>
                    <a:gs pos="13000">
                      <a:srgbClr val="FFA800"/>
                    </a:gs>
                    <a:gs pos="28000">
                      <a:srgbClr val="825600"/>
                    </a:gs>
                    <a:gs pos="42999">
                      <a:srgbClr val="FFA800"/>
                    </a:gs>
                    <a:gs pos="58000">
                      <a:srgbClr val="825600"/>
                    </a:gs>
                    <a:gs pos="72000">
                      <a:srgbClr val="FFA800"/>
                    </a:gs>
                    <a:gs pos="87000">
                      <a:srgbClr val="825600"/>
                    </a:gs>
                    <a:gs pos="100000">
                      <a:srgbClr val="FFA800"/>
                    </a:gs>
                  </a:gsLst>
                  <a:lin ang="18900000" scaled="1"/>
                  <a:tileRect/>
                </a:gra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Bookman Old Style" pitchFamily="18" charset="0"/>
                <a:cs typeface="Times New Roman" pitchFamily="18" charset="0"/>
              </a:rPr>
              <a:t>Убийство реформатора</a:t>
            </a:r>
            <a:endParaRPr lang="ru-RU" sz="4000" dirty="0">
              <a:ln>
                <a:solidFill>
                  <a:schemeClr val="tx1"/>
                </a:solidFill>
              </a:ln>
              <a:gradFill flip="none" rotWithShape="1">
                <a:gsLst>
                  <a:gs pos="0">
                    <a:srgbClr val="825600"/>
                  </a:gs>
                  <a:gs pos="13000">
                    <a:srgbClr val="FFA800"/>
                  </a:gs>
                  <a:gs pos="28000">
                    <a:srgbClr val="825600"/>
                  </a:gs>
                  <a:gs pos="42999">
                    <a:srgbClr val="FFA800"/>
                  </a:gs>
                  <a:gs pos="58000">
                    <a:srgbClr val="825600"/>
                  </a:gs>
                  <a:gs pos="72000">
                    <a:srgbClr val="FFA800"/>
                  </a:gs>
                  <a:gs pos="87000">
                    <a:srgbClr val="825600"/>
                  </a:gs>
                  <a:gs pos="100000">
                    <a:srgbClr val="FFA800"/>
                  </a:gs>
                </a:gsLst>
                <a:lin ang="18900000" scaled="1"/>
                <a:tileRect/>
              </a:gra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chemeClr val="bg1">
                    <a:alpha val="43000"/>
                  </a:scheme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9542" y="5787261"/>
            <a:ext cx="82449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П.А. Столыпин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был убит 14 сентября 1911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года 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киевском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театре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Картинки по запросу убийство столыпин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807226"/>
            <a:ext cx="8352928" cy="481393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2000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286163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По пропуску, выданному начальником Киевского охранного отделения, убийца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Дмитрий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Богров прошел в городской оперный театр, во время второго антракта подошел к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П.А.Столыпину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и дважды выстрелил</a:t>
            </a:r>
          </a:p>
        </p:txBody>
      </p:sp>
      <p:pic>
        <p:nvPicPr>
          <p:cNvPr id="2050" name="Picture 2" descr="Картинки по запросу убийство столыпин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9427" y="260648"/>
            <a:ext cx="4112573" cy="492278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Картинки по запросу убийство столыпина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712"/>
          <a:stretch/>
        </p:blipFill>
        <p:spPr bwMode="auto">
          <a:xfrm>
            <a:off x="5004048" y="260648"/>
            <a:ext cx="3680414" cy="492278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2000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5805264"/>
            <a:ext cx="69127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Великий реформатор был похоронен 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Киево-Печерской лавре</a:t>
            </a:r>
          </a:p>
        </p:txBody>
      </p:sp>
      <p:pic>
        <p:nvPicPr>
          <p:cNvPr id="3074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8982" y="476672"/>
            <a:ext cx="8586037" cy="50405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75145636"/>
      </p:ext>
    </p:extLst>
  </p:cSld>
  <p:clrMapOvr>
    <a:masterClrMapping/>
  </p:clrMapOvr>
  <p:transition advTm="12000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332656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Перегудова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З. Убийство П.А. Столыпина / З.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Перегудова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// Российская история. – 2012. - № 2. – С. 147 – 157.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Мои документы\Воробьёва\Массовые\Столыпин\скан Воробьева\1 - 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47325" y="332656"/>
            <a:ext cx="4345155" cy="62760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D:\Мои документы\Воробьёва\Массовые\Столыпин\скан Воробьева\1 - 0003.jpg"/>
          <p:cNvPicPr>
            <a:picLocks noChangeAspect="1" noChangeArrowheads="1"/>
          </p:cNvPicPr>
          <p:nvPr/>
        </p:nvPicPr>
        <p:blipFill>
          <a:blip r:embed="rId3" cstate="print"/>
          <a:srcRect l="25166" t="19481"/>
          <a:stretch>
            <a:fillRect/>
          </a:stretch>
        </p:blipFill>
        <p:spPr bwMode="auto">
          <a:xfrm rot="21150031">
            <a:off x="2258237" y="1949359"/>
            <a:ext cx="2997871" cy="44644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1200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refdb.ru/images/609/1216871/m43cd6eb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6024" y="-596"/>
            <a:ext cx="8748464" cy="685859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0225985"/>
      </p:ext>
    </p:extLst>
  </p:cSld>
  <p:clrMapOvr>
    <a:masterClrMapping/>
  </p:clrMapOvr>
  <p:transition advTm="12000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Картинки по запросу столыпин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59732" y="188640"/>
            <a:ext cx="4824536" cy="64648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61755593"/>
      </p:ext>
    </p:extLst>
  </p:cSld>
  <p:clrMapOvr>
    <a:masterClrMapping/>
  </p:clrMapOvr>
  <p:transition advTm="12000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40324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Елина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П. Уроки Столыпина / П.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Елина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// Земляки. - 2012. - № 1. - С. 69-72.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4" descr="C:\Documents and Settings\biblio_1.BIBL_NEW_C01\Мои документы\Новая папка\CCF18052012_00020.jpg"/>
          <p:cNvPicPr>
            <a:picLocks noChangeAspect="1" noChangeArrowheads="1"/>
          </p:cNvPicPr>
          <p:nvPr/>
        </p:nvPicPr>
        <p:blipFill>
          <a:blip r:embed="rId3" cstate="print"/>
          <a:srcRect b="8087"/>
          <a:stretch>
            <a:fillRect/>
          </a:stretch>
        </p:blipFill>
        <p:spPr bwMode="auto">
          <a:xfrm>
            <a:off x="4248263" y="404664"/>
            <a:ext cx="4635857" cy="59046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C:\Documents and Settings\biblio_1.BIBL_NEW_C01\Мои документы\Новая папка\CCF18052012_00019.jpg"/>
          <p:cNvPicPr>
            <a:picLocks noChangeAspect="1" noChangeArrowheads="1"/>
          </p:cNvPicPr>
          <p:nvPr/>
        </p:nvPicPr>
        <p:blipFill>
          <a:blip r:embed="rId4" cstate="print"/>
          <a:srcRect l="2541" t="6983" r="4686" b="16960"/>
          <a:stretch>
            <a:fillRect/>
          </a:stretch>
        </p:blipFill>
        <p:spPr bwMode="auto">
          <a:xfrm rot="10125603">
            <a:off x="1851480" y="2302537"/>
            <a:ext cx="3917563" cy="424172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12000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995244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Сироткин В. Г. Великие реформаторы России / В. Г. Сироткин. - М.: Знание, 1991. - 64 с.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297" name="Picture 1" descr="F:\Столыпин\Sirotkin_V._G__Velikie_reformatory_Rossii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214929"/>
            <a:ext cx="3966731" cy="638242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51520" y="272842"/>
            <a:ext cx="6286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У02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С40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2000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332656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Сафронов С.А. П.А. Столыпин: реформатор на фоне аграрной реформы. Том 1. Путь к политическому олимпу [Электронный ресурс] / С.А. Сафронов - Красноярск: СФУ, 2015. - 438 с. — Режим доступа: http://znanium.com/bookread2.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php?book=550602.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9" name="Picture 1" descr="F:\Столыпин\7ae0e83c09736df8e617aca3f54cc3a5xj53obe46k_orig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486959"/>
            <a:ext cx="4176464" cy="59663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12000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&amp;Kcy;&amp;acy;&amp;rcy;&amp;tcy;&amp;icy;&amp;ncy;&amp;kcy;&amp;icy; &amp;pcy;&amp;ocy; &amp;zcy;&amp;acy;&amp;pcy;&amp;rcy;&amp;ocy;&amp;scy;&amp;ucy; &amp;scy;&amp;tcy;&amp;ocy;&amp;lcy;&amp;ycy;&amp;pcy;&amp;icy;&amp;ncy; &amp;tscy;&amp;icy;&amp;tcy;&amp;acy;&amp;tcy;&amp;y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859" y="432048"/>
            <a:ext cx="8946283" cy="59492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1200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free-lancers.net/posted_files/NA8AA53ADCAE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36" r="50930"/>
          <a:stretch/>
        </p:blipFill>
        <p:spPr bwMode="auto">
          <a:xfrm>
            <a:off x="2011353" y="194898"/>
            <a:ext cx="5121295" cy="61864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2627784" y="6165304"/>
            <a:ext cx="44902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smtClean="0">
                <a:solidFill>
                  <a:srgbClr val="723114"/>
                </a:solidFill>
                <a:effectLst>
                  <a:glow rad="190500">
                    <a:schemeClr val="bg1">
                      <a:alpha val="5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Герб рода Столыпиных</a:t>
            </a:r>
            <a:endParaRPr lang="ru-RU" sz="3200" b="1" i="1" dirty="0">
              <a:solidFill>
                <a:srgbClr val="723114"/>
              </a:solidFill>
              <a:effectLst>
                <a:glow rad="190500">
                  <a:schemeClr val="bg1">
                    <a:alpha val="5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4900670"/>
      </p:ext>
    </p:extLst>
  </p:cSld>
  <p:clrMapOvr>
    <a:masterClrMapping/>
  </p:clrMapOvr>
  <p:transition advTm="12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Картинки по запросу имение столыпина в середников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1367" y="218057"/>
            <a:ext cx="7929662" cy="594724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1835696" y="6279703"/>
            <a:ext cx="5581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723114"/>
                </a:solidFill>
                <a:effectLst>
                  <a:glow rad="190500">
                    <a:schemeClr val="bg1">
                      <a:alpha val="49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Подмосковное имение Середниково</a:t>
            </a:r>
          </a:p>
        </p:txBody>
      </p:sp>
    </p:spTree>
    <p:extLst>
      <p:ext uri="{BB962C8B-B14F-4D97-AF65-F5344CB8AC3E}">
        <p14:creationId xmlns:p14="http://schemas.microsoft.com/office/powerpoint/2010/main" xmlns="" val="1675794265"/>
      </p:ext>
    </p:extLst>
  </p:cSld>
  <p:clrMapOvr>
    <a:masterClrMapping/>
  </p:clrMapOvr>
  <p:transition advTm="12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Картинки по запросу имение столыпина в колноберже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47" t="4542" r="4355" b="3894"/>
          <a:stretch/>
        </p:blipFill>
        <p:spPr bwMode="auto">
          <a:xfrm>
            <a:off x="359532" y="260648"/>
            <a:ext cx="8424936" cy="59937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2466904" y="6321746"/>
            <a:ext cx="4210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723114"/>
                </a:solidFill>
                <a:effectLst>
                  <a:glow rad="190500">
                    <a:schemeClr val="bg1">
                      <a:alpha val="49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Имение </a:t>
            </a:r>
            <a:r>
              <a:rPr lang="ru-RU" sz="2400" b="1" i="1" dirty="0" err="1" smtClean="0">
                <a:solidFill>
                  <a:srgbClr val="723114"/>
                </a:solidFill>
                <a:effectLst>
                  <a:glow rad="190500">
                    <a:schemeClr val="bg1">
                      <a:alpha val="49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Колноберже</a:t>
            </a:r>
            <a:r>
              <a:rPr lang="ru-RU" sz="2400" b="1" i="1" dirty="0" smtClean="0">
                <a:solidFill>
                  <a:srgbClr val="723114"/>
                </a:solidFill>
                <a:effectLst>
                  <a:glow rad="190500">
                    <a:schemeClr val="bg1">
                      <a:alpha val="49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(Литва)</a:t>
            </a:r>
            <a:endParaRPr lang="ru-RU" sz="2400" b="1" i="1" dirty="0">
              <a:solidFill>
                <a:srgbClr val="723114"/>
              </a:solidFill>
              <a:effectLst>
                <a:glow rad="190500">
                  <a:schemeClr val="bg1">
                    <a:alpha val="49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9948072"/>
      </p:ext>
    </p:extLst>
  </p:cSld>
  <p:clrMapOvr>
    <a:masterClrMapping/>
  </p:clrMapOvr>
  <p:transition advTm="12000">
    <p:fade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2819</TotalTime>
  <Words>1680</Words>
  <Application>Microsoft Office PowerPoint</Application>
  <PresentationFormat>Экран (4:3)</PresentationFormat>
  <Paragraphs>138</Paragraphs>
  <Slides>64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64</vt:i4>
      </vt:variant>
    </vt:vector>
  </HeadingPairs>
  <TitlesOfParts>
    <vt:vector size="6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</dc:creator>
  <cp:lastModifiedBy>krisanova_tn</cp:lastModifiedBy>
  <cp:revision>173</cp:revision>
  <dcterms:created xsi:type="dcterms:W3CDTF">2017-03-16T10:56:53Z</dcterms:created>
  <dcterms:modified xsi:type="dcterms:W3CDTF">2017-04-28T08:37:00Z</dcterms:modified>
</cp:coreProperties>
</file>